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583" r:id="rId2"/>
    <p:sldId id="277" r:id="rId3"/>
    <p:sldId id="260" r:id="rId4"/>
    <p:sldId id="261" r:id="rId5"/>
    <p:sldId id="273" r:id="rId6"/>
    <p:sldId id="279" r:id="rId7"/>
    <p:sldId id="584" r:id="rId8"/>
    <p:sldId id="258" r:id="rId9"/>
    <p:sldId id="581" r:id="rId10"/>
    <p:sldId id="575" r:id="rId11"/>
    <p:sldId id="281" r:id="rId12"/>
    <p:sldId id="280" r:id="rId13"/>
    <p:sldId id="282" r:id="rId14"/>
    <p:sldId id="285" r:id="rId15"/>
    <p:sldId id="286" r:id="rId16"/>
    <p:sldId id="535" r:id="rId17"/>
    <p:sldId id="267" r:id="rId18"/>
    <p:sldId id="578" r:id="rId19"/>
    <p:sldId id="582" r:id="rId20"/>
    <p:sldId id="577" r:id="rId21"/>
    <p:sldId id="579" r:id="rId22"/>
    <p:sldId id="580" r:id="rId23"/>
    <p:sldId id="283" r:id="rId24"/>
    <p:sldId id="586" r:id="rId25"/>
    <p:sldId id="585" r:id="rId26"/>
    <p:sldId id="270" r:id="rId27"/>
    <p:sldId id="269" r:id="rId2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thie-Holt, Marnie FLNR:EX" initials="DMF" lastIdx="1" clrIdx="0">
    <p:extLst>
      <p:ext uri="{19B8F6BF-5375-455C-9EA6-DF929625EA0E}">
        <p15:presenceInfo xmlns:p15="http://schemas.microsoft.com/office/powerpoint/2012/main" userId="S-1-5-21-2002034099-1741304011-708699545-9057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53" d="100"/>
          <a:sy n="53" d="100"/>
        </p:scale>
        <p:origin x="1207" y="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SFP.IDIR.BCGOV\U164\MDUTHIEH$\FH%20Meetings\2019-10-29_RMT\AOS%20summaries%20(version%20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TROWEL\S63201\!Workgrp\Stewardship\Forest%20Health\ENTOMOLO\Health\2019%20Presentations\WFIWC%202019%20Anchorage\BC%20pest%20totals%20for%20presentations_Mar%201_2019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%20(version%201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DN!$A$4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DN!$B$4:$K$4</c:f>
              <c:numCache>
                <c:formatCode>#,##0.0</c:formatCode>
                <c:ptCount val="10"/>
                <c:pt idx="0">
                  <c:v>6.2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15.88</c:v>
                </c:pt>
                <c:pt idx="6">
                  <c:v>0</c:v>
                </c:pt>
                <c:pt idx="7">
                  <c:v>0</c:v>
                </c:pt>
                <c:pt idx="8">
                  <c:v>1902.2</c:v>
                </c:pt>
                <c:pt idx="9">
                  <c:v>425.88008217150002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5-43A5-8763-87AC07648866}"/>
            </c:ext>
          </c:extLst>
        </c:ser>
        <c:ser>
          <c:idx val="1"/>
          <c:order val="1"/>
          <c:tx>
            <c:strRef>
              <c:f>DN!$A$5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DN!$B$5:$K$5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6">
                  <c:v>19.71</c:v>
                </c:pt>
                <c:pt idx="7">
                  <c:v>0</c:v>
                </c:pt>
                <c:pt idx="8">
                  <c:v>25801.94</c:v>
                </c:pt>
                <c:pt idx="9">
                  <c:v>9083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05-43A5-8763-87AC07648866}"/>
            </c:ext>
          </c:extLst>
        </c:ser>
        <c:ser>
          <c:idx val="2"/>
          <c:order val="2"/>
          <c:tx>
            <c:strRef>
              <c:f>DN!$A$6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DN!$B$6:$K$6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499.26</c:v>
                </c:pt>
                <c:pt idx="6">
                  <c:v>19.71</c:v>
                </c:pt>
                <c:pt idx="7">
                  <c:v>255.4492947457</c:v>
                </c:pt>
                <c:pt idx="8">
                  <c:v>4963.67</c:v>
                </c:pt>
                <c:pt idx="9">
                  <c:v>1079.3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05-43A5-8763-87AC07648866}"/>
            </c:ext>
          </c:extLst>
        </c:ser>
        <c:ser>
          <c:idx val="3"/>
          <c:order val="3"/>
          <c:tx>
            <c:strRef>
              <c:f>DN!$A$7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DN!$B$7:$K$7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6">
                  <c:v>0</c:v>
                </c:pt>
                <c:pt idx="7">
                  <c:v>20.556331715540001</c:v>
                </c:pt>
                <c:pt idx="8">
                  <c:v>99.094948089300004</c:v>
                </c:pt>
                <c:pt idx="9">
                  <c:v>33.1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05-43A5-8763-87AC07648866}"/>
            </c:ext>
          </c:extLst>
        </c:ser>
        <c:ser>
          <c:idx val="4"/>
          <c:order val="4"/>
          <c:tx>
            <c:strRef>
              <c:f>DN!$A$8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DN!$B$8:$K$8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1827.7</c:v>
                </c:pt>
                <c:pt idx="9">
                  <c:v>1636.9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05-43A5-8763-87AC07648866}"/>
            </c:ext>
          </c:extLst>
        </c:ser>
        <c:ser>
          <c:idx val="5"/>
          <c:order val="5"/>
          <c:tx>
            <c:strRef>
              <c:f>DN!$A$9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DN!$B$9:$K$9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48.31</c:v>
                </c:pt>
                <c:pt idx="6">
                  <c:v>0</c:v>
                </c:pt>
                <c:pt idx="7">
                  <c:v>118.52580706531</c:v>
                </c:pt>
                <c:pt idx="8">
                  <c:v>1287.69</c:v>
                </c:pt>
                <c:pt idx="9">
                  <c:v>338.4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05-43A5-8763-87AC07648866}"/>
            </c:ext>
          </c:extLst>
        </c:ser>
        <c:ser>
          <c:idx val="6"/>
          <c:order val="6"/>
          <c:tx>
            <c:strRef>
              <c:f>DN!$A$10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DN!$B$3:$K$3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DN!$B$10:$K$10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48.75</c:v>
                </c:pt>
                <c:pt idx="6">
                  <c:v>0</c:v>
                </c:pt>
                <c:pt idx="7">
                  <c:v>88.731906294390001</c:v>
                </c:pt>
                <c:pt idx="8">
                  <c:v>28.65</c:v>
                </c:pt>
                <c:pt idx="9">
                  <c:v>79.8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05-43A5-8763-87AC07648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5065168"/>
        <c:axId val="775062872"/>
      </c:barChart>
      <c:catAx>
        <c:axId val="77506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062872"/>
        <c:crosses val="autoZero"/>
        <c:auto val="1"/>
        <c:lblAlgn val="ctr"/>
        <c:lblOffset val="100"/>
        <c:noMultiLvlLbl val="0"/>
      </c:catAx>
      <c:valAx>
        <c:axId val="77506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065168"/>
        <c:crosses val="autoZero"/>
        <c:crossBetween val="between"/>
      </c:valAx>
      <c:spPr>
        <a:blipFill dpi="0"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IBD!$A$3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IBD!$B$3:$K$3</c:f>
              <c:numCache>
                <c:formatCode>#,##0.0</c:formatCode>
                <c:ptCount val="10"/>
                <c:pt idx="0">
                  <c:v>74.8</c:v>
                </c:pt>
                <c:pt idx="1">
                  <c:v>78.2</c:v>
                </c:pt>
                <c:pt idx="2">
                  <c:v>165.1</c:v>
                </c:pt>
                <c:pt idx="3">
                  <c:v>490.7</c:v>
                </c:pt>
                <c:pt idx="4">
                  <c:v>993.67</c:v>
                </c:pt>
                <c:pt idx="5">
                  <c:v>266.61</c:v>
                </c:pt>
                <c:pt idx="6">
                  <c:v>1411.79</c:v>
                </c:pt>
                <c:pt idx="7">
                  <c:v>1510.9884645939901</c:v>
                </c:pt>
                <c:pt idx="8">
                  <c:v>2656.01</c:v>
                </c:pt>
                <c:pt idx="9">
                  <c:v>3804.1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8F-4635-B151-2F2D502CBEEE}"/>
            </c:ext>
          </c:extLst>
        </c:ser>
        <c:ser>
          <c:idx val="1"/>
          <c:order val="1"/>
          <c:tx>
            <c:strRef>
              <c:f>IBD!$A$4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IBD!$B$4:$K$4</c:f>
              <c:numCache>
                <c:formatCode>#,##0.0</c:formatCode>
                <c:ptCount val="10"/>
                <c:pt idx="0">
                  <c:v>43.9</c:v>
                </c:pt>
                <c:pt idx="1">
                  <c:v>2</c:v>
                </c:pt>
                <c:pt idx="2">
                  <c:v>3.5</c:v>
                </c:pt>
                <c:pt idx="3">
                  <c:v>21</c:v>
                </c:pt>
                <c:pt idx="4">
                  <c:v>57.01</c:v>
                </c:pt>
                <c:pt idx="5">
                  <c:v>273.33999999999997</c:v>
                </c:pt>
                <c:pt idx="6">
                  <c:v>465.18</c:v>
                </c:pt>
                <c:pt idx="7">
                  <c:v>970.70085241471998</c:v>
                </c:pt>
                <c:pt idx="8">
                  <c:v>511.68</c:v>
                </c:pt>
                <c:pt idx="9">
                  <c:v>1728.2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8F-4635-B151-2F2D502CBEEE}"/>
            </c:ext>
          </c:extLst>
        </c:ser>
        <c:ser>
          <c:idx val="2"/>
          <c:order val="2"/>
          <c:tx>
            <c:strRef>
              <c:f>IBD!$A$5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IBD!$B$5:$K$5</c:f>
              <c:numCache>
                <c:formatCode>#,##0.0</c:formatCode>
                <c:ptCount val="10"/>
                <c:pt idx="0">
                  <c:v>189.1</c:v>
                </c:pt>
                <c:pt idx="1">
                  <c:v>304.8</c:v>
                </c:pt>
                <c:pt idx="2">
                  <c:v>149.80000000000001</c:v>
                </c:pt>
                <c:pt idx="3">
                  <c:v>177.9</c:v>
                </c:pt>
                <c:pt idx="4">
                  <c:v>55.12</c:v>
                </c:pt>
                <c:pt idx="5">
                  <c:v>178.84</c:v>
                </c:pt>
                <c:pt idx="6">
                  <c:v>574.37</c:v>
                </c:pt>
                <c:pt idx="7">
                  <c:v>345.80064469822997</c:v>
                </c:pt>
                <c:pt idx="8">
                  <c:v>702.99</c:v>
                </c:pt>
                <c:pt idx="9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8F-4635-B151-2F2D502CBEEE}"/>
            </c:ext>
          </c:extLst>
        </c:ser>
        <c:ser>
          <c:idx val="3"/>
          <c:order val="3"/>
          <c:tx>
            <c:strRef>
              <c:f>IBD!$A$6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IBD!$B$6:$K$6</c:f>
              <c:numCache>
                <c:formatCode>#,##0.0</c:formatCode>
                <c:ptCount val="10"/>
                <c:pt idx="0">
                  <c:v>347.2</c:v>
                </c:pt>
                <c:pt idx="1">
                  <c:v>260.7</c:v>
                </c:pt>
                <c:pt idx="2">
                  <c:v>145.9</c:v>
                </c:pt>
                <c:pt idx="3">
                  <c:v>195.6</c:v>
                </c:pt>
                <c:pt idx="4">
                  <c:v>35.26</c:v>
                </c:pt>
                <c:pt idx="5">
                  <c:v>103.02</c:v>
                </c:pt>
                <c:pt idx="6">
                  <c:v>273.99</c:v>
                </c:pt>
                <c:pt idx="7">
                  <c:v>236.22292371245999</c:v>
                </c:pt>
                <c:pt idx="8">
                  <c:v>70.655727578820006</c:v>
                </c:pt>
                <c:pt idx="9">
                  <c:v>219.9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8F-4635-B151-2F2D502CBEEE}"/>
            </c:ext>
          </c:extLst>
        </c:ser>
        <c:ser>
          <c:idx val="4"/>
          <c:order val="4"/>
          <c:tx>
            <c:strRef>
              <c:f>IBD!$A$7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IBD!$B$7:$K$7</c:f>
              <c:numCache>
                <c:formatCode>#,##0.0</c:formatCode>
                <c:ptCount val="10"/>
                <c:pt idx="0">
                  <c:v>1097.9000000000001</c:v>
                </c:pt>
                <c:pt idx="1">
                  <c:v>439.8</c:v>
                </c:pt>
                <c:pt idx="2">
                  <c:v>761.4</c:v>
                </c:pt>
                <c:pt idx="3">
                  <c:v>506.7</c:v>
                </c:pt>
                <c:pt idx="4">
                  <c:v>721.88</c:v>
                </c:pt>
                <c:pt idx="5">
                  <c:v>610.64</c:v>
                </c:pt>
                <c:pt idx="6">
                  <c:v>1453.95</c:v>
                </c:pt>
                <c:pt idx="7">
                  <c:v>48.807669300070003</c:v>
                </c:pt>
                <c:pt idx="8">
                  <c:v>1436.22</c:v>
                </c:pt>
                <c:pt idx="9">
                  <c:v>2816.6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8F-4635-B151-2F2D502CBEEE}"/>
            </c:ext>
          </c:extLst>
        </c:ser>
        <c:ser>
          <c:idx val="5"/>
          <c:order val="5"/>
          <c:tx>
            <c:strRef>
              <c:f>IBD!$A$8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IBD!$B$8:$K$8</c:f>
              <c:numCache>
                <c:formatCode>#,##0.0</c:formatCode>
                <c:ptCount val="10"/>
                <c:pt idx="0">
                  <c:v>320.10000000000002</c:v>
                </c:pt>
                <c:pt idx="1">
                  <c:v>373</c:v>
                </c:pt>
                <c:pt idx="2">
                  <c:v>137.1</c:v>
                </c:pt>
                <c:pt idx="3">
                  <c:v>238.6</c:v>
                </c:pt>
                <c:pt idx="4">
                  <c:v>689.76</c:v>
                </c:pt>
                <c:pt idx="5">
                  <c:v>90.21</c:v>
                </c:pt>
                <c:pt idx="6">
                  <c:v>593.91999999999996</c:v>
                </c:pt>
                <c:pt idx="7">
                  <c:v>344.57470322638</c:v>
                </c:pt>
                <c:pt idx="8">
                  <c:v>703.42</c:v>
                </c:pt>
                <c:pt idx="9">
                  <c:v>1953.6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8F-4635-B151-2F2D502CBEEE}"/>
            </c:ext>
          </c:extLst>
        </c:ser>
        <c:ser>
          <c:idx val="6"/>
          <c:order val="6"/>
          <c:tx>
            <c:strRef>
              <c:f>IBD!$A$9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IBD!$B$2:$K$2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IBD!$B$9:$K$9</c:f>
              <c:numCache>
                <c:formatCode>#,##0.0</c:formatCode>
                <c:ptCount val="10"/>
                <c:pt idx="0">
                  <c:v>206.1</c:v>
                </c:pt>
                <c:pt idx="1">
                  <c:v>41.4</c:v>
                </c:pt>
                <c:pt idx="2">
                  <c:v>241.3</c:v>
                </c:pt>
                <c:pt idx="3">
                  <c:v>83.1</c:v>
                </c:pt>
                <c:pt idx="4">
                  <c:v>101.3</c:v>
                </c:pt>
                <c:pt idx="5">
                  <c:v>120.78</c:v>
                </c:pt>
                <c:pt idx="6">
                  <c:v>211.49</c:v>
                </c:pt>
                <c:pt idx="7">
                  <c:v>872.83991932647996</c:v>
                </c:pt>
                <c:pt idx="8">
                  <c:v>524.20400460905898</c:v>
                </c:pt>
                <c:pt idx="9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8F-4635-B151-2F2D502CB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79926080"/>
        <c:axId val="461167528"/>
        <c:axId val="0"/>
      </c:bar3DChart>
      <c:catAx>
        <c:axId val="37992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167528"/>
        <c:crosses val="autoZero"/>
        <c:auto val="1"/>
        <c:lblAlgn val="ctr"/>
        <c:lblOffset val="100"/>
        <c:noMultiLvlLbl val="0"/>
      </c:catAx>
      <c:valAx>
        <c:axId val="46116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IBM!$A$3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IBM!$B$3:$K$3</c:f>
              <c:numCache>
                <c:formatCode>#,##0.0</c:formatCode>
                <c:ptCount val="10"/>
                <c:pt idx="0">
                  <c:v>12057.7</c:v>
                </c:pt>
                <c:pt idx="1">
                  <c:v>5575.67</c:v>
                </c:pt>
                <c:pt idx="2">
                  <c:v>2326.1999999999998</c:v>
                </c:pt>
                <c:pt idx="3">
                  <c:v>910.3</c:v>
                </c:pt>
                <c:pt idx="4">
                  <c:v>1499.69</c:v>
                </c:pt>
                <c:pt idx="5" formatCode="General">
                  <c:v>1536.46</c:v>
                </c:pt>
                <c:pt idx="6">
                  <c:v>1903.88</c:v>
                </c:pt>
                <c:pt idx="7">
                  <c:v>590.79436280241998</c:v>
                </c:pt>
                <c:pt idx="8">
                  <c:v>598.44000000000005</c:v>
                </c:pt>
                <c:pt idx="9">
                  <c:v>1312.3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4-48AE-8F28-82B3A13BF49D}"/>
            </c:ext>
          </c:extLst>
        </c:ser>
        <c:ser>
          <c:idx val="1"/>
          <c:order val="1"/>
          <c:tx>
            <c:strRef>
              <c:f>IBM!$A$4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IBM!$B$4:$K$4</c:f>
              <c:numCache>
                <c:formatCode>#,##0.0</c:formatCode>
                <c:ptCount val="10"/>
                <c:pt idx="0">
                  <c:v>7020</c:v>
                </c:pt>
                <c:pt idx="1">
                  <c:v>9228.9</c:v>
                </c:pt>
                <c:pt idx="2">
                  <c:v>14082</c:v>
                </c:pt>
                <c:pt idx="3">
                  <c:v>21448.6</c:v>
                </c:pt>
                <c:pt idx="4">
                  <c:v>25716.560000000001</c:v>
                </c:pt>
                <c:pt idx="5">
                  <c:v>17435.849999999999</c:v>
                </c:pt>
                <c:pt idx="6">
                  <c:v>17059.03</c:v>
                </c:pt>
                <c:pt idx="7">
                  <c:v>1248.9000000000001</c:v>
                </c:pt>
                <c:pt idx="8">
                  <c:v>747.71</c:v>
                </c:pt>
                <c:pt idx="9">
                  <c:v>1467.2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64-48AE-8F28-82B3A13BF49D}"/>
            </c:ext>
          </c:extLst>
        </c:ser>
        <c:ser>
          <c:idx val="2"/>
          <c:order val="2"/>
          <c:tx>
            <c:strRef>
              <c:f>IBM!$A$5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IBM!$B$5:$K$5</c:f>
              <c:numCache>
                <c:formatCode>#,##0.0</c:formatCode>
                <c:ptCount val="10"/>
                <c:pt idx="0">
                  <c:v>21962.7</c:v>
                </c:pt>
                <c:pt idx="1">
                  <c:v>12162.4</c:v>
                </c:pt>
                <c:pt idx="2">
                  <c:v>4993.5</c:v>
                </c:pt>
                <c:pt idx="3">
                  <c:v>2582.6999999999998</c:v>
                </c:pt>
                <c:pt idx="4">
                  <c:v>1932.4</c:v>
                </c:pt>
                <c:pt idx="5">
                  <c:v>940.07</c:v>
                </c:pt>
                <c:pt idx="6">
                  <c:v>1838.66</c:v>
                </c:pt>
                <c:pt idx="7">
                  <c:v>209.3</c:v>
                </c:pt>
                <c:pt idx="8">
                  <c:v>937.87</c:v>
                </c:pt>
                <c:pt idx="9">
                  <c:v>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64-48AE-8F28-82B3A13BF49D}"/>
            </c:ext>
          </c:extLst>
        </c:ser>
        <c:ser>
          <c:idx val="3"/>
          <c:order val="3"/>
          <c:tx>
            <c:strRef>
              <c:f>IBM!$A$6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IBM!$B$6:$K$6</c:f>
              <c:numCache>
                <c:formatCode>#,##0.0</c:formatCode>
                <c:ptCount val="10"/>
                <c:pt idx="0">
                  <c:v>12599.7</c:v>
                </c:pt>
                <c:pt idx="1">
                  <c:v>7010.9</c:v>
                </c:pt>
                <c:pt idx="2">
                  <c:v>2882.8</c:v>
                </c:pt>
                <c:pt idx="3">
                  <c:v>3083.5</c:v>
                </c:pt>
                <c:pt idx="4">
                  <c:v>2422.5300000000002</c:v>
                </c:pt>
                <c:pt idx="5">
                  <c:v>1848.02</c:v>
                </c:pt>
                <c:pt idx="6">
                  <c:v>2732.63</c:v>
                </c:pt>
                <c:pt idx="7">
                  <c:v>914.1</c:v>
                </c:pt>
                <c:pt idx="8">
                  <c:v>1133.77710084671</c:v>
                </c:pt>
                <c:pt idx="9">
                  <c:v>1054.3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64-48AE-8F28-82B3A13BF49D}"/>
            </c:ext>
          </c:extLst>
        </c:ser>
        <c:ser>
          <c:idx val="4"/>
          <c:order val="4"/>
          <c:tx>
            <c:strRef>
              <c:f>IBM!$A$7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IBM!$B$7:$K$7</c:f>
              <c:numCache>
                <c:formatCode>#,##0.0</c:formatCode>
                <c:ptCount val="10"/>
                <c:pt idx="0">
                  <c:v>30098.5</c:v>
                </c:pt>
                <c:pt idx="1">
                  <c:v>16966.900000000001</c:v>
                </c:pt>
                <c:pt idx="2">
                  <c:v>8357.5</c:v>
                </c:pt>
                <c:pt idx="3">
                  <c:v>10003.9</c:v>
                </c:pt>
                <c:pt idx="4">
                  <c:v>6635.36</c:v>
                </c:pt>
                <c:pt idx="5">
                  <c:v>5087.37</c:v>
                </c:pt>
                <c:pt idx="6">
                  <c:v>8248.8700000000008</c:v>
                </c:pt>
                <c:pt idx="7">
                  <c:v>4901.7</c:v>
                </c:pt>
                <c:pt idx="8">
                  <c:v>7427.15</c:v>
                </c:pt>
                <c:pt idx="9">
                  <c:v>11146.6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64-48AE-8F28-82B3A13BF49D}"/>
            </c:ext>
          </c:extLst>
        </c:ser>
        <c:ser>
          <c:idx val="5"/>
          <c:order val="5"/>
          <c:tx>
            <c:strRef>
              <c:f>IBM!$A$8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IBM!$B$8:$K$8</c:f>
              <c:numCache>
                <c:formatCode>#,##0.0</c:formatCode>
                <c:ptCount val="10"/>
                <c:pt idx="0">
                  <c:v>22288.3</c:v>
                </c:pt>
                <c:pt idx="1">
                  <c:v>9058.4500000000007</c:v>
                </c:pt>
                <c:pt idx="2">
                  <c:v>5319.5</c:v>
                </c:pt>
                <c:pt idx="3">
                  <c:v>3814.2</c:v>
                </c:pt>
                <c:pt idx="4">
                  <c:v>3195.56</c:v>
                </c:pt>
                <c:pt idx="5">
                  <c:v>2245.2600000000002</c:v>
                </c:pt>
                <c:pt idx="6">
                  <c:v>5968.96</c:v>
                </c:pt>
                <c:pt idx="7">
                  <c:v>2902.7</c:v>
                </c:pt>
                <c:pt idx="8">
                  <c:v>3559.52</c:v>
                </c:pt>
                <c:pt idx="9">
                  <c:v>7037.4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64-48AE-8F28-82B3A13BF49D}"/>
            </c:ext>
          </c:extLst>
        </c:ser>
        <c:ser>
          <c:idx val="6"/>
          <c:order val="6"/>
          <c:tx>
            <c:strRef>
              <c:f>IBM!$A$9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IBM!$B$2:$K$2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IBM!$B$9:$K$9</c:f>
              <c:numCache>
                <c:formatCode>#,##0.0</c:formatCode>
                <c:ptCount val="10"/>
                <c:pt idx="0">
                  <c:v>119.5</c:v>
                </c:pt>
                <c:pt idx="1">
                  <c:v>165.8</c:v>
                </c:pt>
                <c:pt idx="2">
                  <c:v>149.5</c:v>
                </c:pt>
                <c:pt idx="3">
                  <c:v>153.9</c:v>
                </c:pt>
                <c:pt idx="4">
                  <c:v>125.97</c:v>
                </c:pt>
                <c:pt idx="5">
                  <c:v>933.76</c:v>
                </c:pt>
                <c:pt idx="6">
                  <c:v>713.35</c:v>
                </c:pt>
                <c:pt idx="7">
                  <c:v>468.1</c:v>
                </c:pt>
                <c:pt idx="8">
                  <c:v>201.10612941607999</c:v>
                </c:pt>
                <c:pt idx="9">
                  <c:v>524.29999999999995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64-48AE-8F28-82B3A13BF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33536"/>
        <c:axId val="339433864"/>
      </c:barChart>
      <c:catAx>
        <c:axId val="3394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3864"/>
        <c:crosses val="autoZero"/>
        <c:auto val="1"/>
        <c:lblAlgn val="ctr"/>
        <c:lblOffset val="100"/>
        <c:noMultiLvlLbl val="0"/>
      </c:catAx>
      <c:valAx>
        <c:axId val="33943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IBS!$A$3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IBS!$B$3:$K$3</c:f>
              <c:numCache>
                <c:formatCode>#,##0.0</c:formatCode>
                <c:ptCount val="10"/>
                <c:pt idx="0">
                  <c:v>0.3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90.22</c:v>
                </c:pt>
                <c:pt idx="5">
                  <c:v>19.14</c:v>
                </c:pt>
                <c:pt idx="6">
                  <c:v>172.66</c:v>
                </c:pt>
                <c:pt idx="7">
                  <c:v>395.21728005263998</c:v>
                </c:pt>
                <c:pt idx="8">
                  <c:v>0</c:v>
                </c:pt>
                <c:pt idx="9">
                  <c:v>507.3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9-4320-A853-A3CA33AF2F84}"/>
            </c:ext>
          </c:extLst>
        </c:ser>
        <c:ser>
          <c:idx val="1"/>
          <c:order val="1"/>
          <c:tx>
            <c:strRef>
              <c:f>IBS!$A$4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IBS!$B$4:$K$4</c:f>
              <c:numCache>
                <c:formatCode>#,##0.0</c:formatCode>
                <c:ptCount val="10"/>
                <c:pt idx="0">
                  <c:v>0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27.61</c:v>
                </c:pt>
                <c:pt idx="7" formatCode="General">
                  <c:v>0</c:v>
                </c:pt>
                <c:pt idx="8">
                  <c:v>18.170000000000002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9-4320-A853-A3CA33AF2F84}"/>
            </c:ext>
          </c:extLst>
        </c:ser>
        <c:ser>
          <c:idx val="2"/>
          <c:order val="2"/>
          <c:tx>
            <c:strRef>
              <c:f>IBS!$A$5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IBS!$B$5:$K$5</c:f>
              <c:numCache>
                <c:formatCode>#,##0.0</c:formatCode>
                <c:ptCount val="10"/>
                <c:pt idx="0">
                  <c:v>0</c:v>
                </c:pt>
                <c:pt idx="1">
                  <c:v>0.75</c:v>
                </c:pt>
                <c:pt idx="2">
                  <c:v>0</c:v>
                </c:pt>
                <c:pt idx="3">
                  <c:v>0.3</c:v>
                </c:pt>
                <c:pt idx="4">
                  <c:v>9.73</c:v>
                </c:pt>
                <c:pt idx="5">
                  <c:v>186.43</c:v>
                </c:pt>
                <c:pt idx="6">
                  <c:v>3286.1</c:v>
                </c:pt>
                <c:pt idx="7">
                  <c:v>4474.28466426247</c:v>
                </c:pt>
                <c:pt idx="8">
                  <c:v>2122.92</c:v>
                </c:pt>
                <c:pt idx="9">
                  <c:v>5111.3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19-4320-A853-A3CA33AF2F84}"/>
            </c:ext>
          </c:extLst>
        </c:ser>
        <c:ser>
          <c:idx val="3"/>
          <c:order val="3"/>
          <c:tx>
            <c:strRef>
              <c:f>IBS!$A$6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IBS!$B$6:$K$6</c:f>
              <c:numCache>
                <c:formatCode>#,##0.0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62.4</c:v>
                </c:pt>
                <c:pt idx="3">
                  <c:v>63.5</c:v>
                </c:pt>
                <c:pt idx="4">
                  <c:v>0.75</c:v>
                </c:pt>
                <c:pt idx="5">
                  <c:v>1070.32</c:v>
                </c:pt>
                <c:pt idx="6">
                  <c:v>2105.5300000000002</c:v>
                </c:pt>
                <c:pt idx="7">
                  <c:v>3199.30314235071</c:v>
                </c:pt>
                <c:pt idx="8">
                  <c:v>1813.89389083994</c:v>
                </c:pt>
                <c:pt idx="9">
                  <c:v>2943.7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19-4320-A853-A3CA33AF2F84}"/>
            </c:ext>
          </c:extLst>
        </c:ser>
        <c:ser>
          <c:idx val="4"/>
          <c:order val="4"/>
          <c:tx>
            <c:strRef>
              <c:f>IBS!$A$7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IBS!$B$7:$K$7</c:f>
              <c:numCache>
                <c:formatCode>#,##0.0</c:formatCode>
                <c:ptCount val="10"/>
                <c:pt idx="0">
                  <c:v>518.4</c:v>
                </c:pt>
                <c:pt idx="1">
                  <c:v>478.12</c:v>
                </c:pt>
                <c:pt idx="2">
                  <c:v>550.70000000000005</c:v>
                </c:pt>
                <c:pt idx="3">
                  <c:v>2130.1999999999998</c:v>
                </c:pt>
                <c:pt idx="4">
                  <c:v>4150.3</c:v>
                </c:pt>
                <c:pt idx="5">
                  <c:v>3745.3</c:v>
                </c:pt>
                <c:pt idx="6">
                  <c:v>7923.12</c:v>
                </c:pt>
                <c:pt idx="7">
                  <c:v>72.681798735490005</c:v>
                </c:pt>
                <c:pt idx="8">
                  <c:v>3651.62</c:v>
                </c:pt>
                <c:pt idx="9">
                  <c:v>8117.9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19-4320-A853-A3CA33AF2F84}"/>
            </c:ext>
          </c:extLst>
        </c:ser>
        <c:ser>
          <c:idx val="5"/>
          <c:order val="5"/>
          <c:tx>
            <c:strRef>
              <c:f>IBS!$A$8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IBS!$B$8:$K$8</c:f>
              <c:numCache>
                <c:formatCode>#,##0.0</c:formatCode>
                <c:ptCount val="10"/>
                <c:pt idx="0">
                  <c:v>0</c:v>
                </c:pt>
                <c:pt idx="1">
                  <c:v>0.25</c:v>
                </c:pt>
                <c:pt idx="2">
                  <c:v>36.9</c:v>
                </c:pt>
                <c:pt idx="3">
                  <c:v>0</c:v>
                </c:pt>
                <c:pt idx="4">
                  <c:v>0.25</c:v>
                </c:pt>
                <c:pt idx="5">
                  <c:v>44.38</c:v>
                </c:pt>
                <c:pt idx="6">
                  <c:v>652.03</c:v>
                </c:pt>
                <c:pt idx="7">
                  <c:v>381.00704462393003</c:v>
                </c:pt>
                <c:pt idx="8">
                  <c:v>227.31</c:v>
                </c:pt>
                <c:pt idx="9">
                  <c:v>2219.3000000000002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19-4320-A853-A3CA33AF2F84}"/>
            </c:ext>
          </c:extLst>
        </c:ser>
        <c:ser>
          <c:idx val="6"/>
          <c:order val="6"/>
          <c:tx>
            <c:strRef>
              <c:f>IBS!$A$9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IBS!$B$2:$K$2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IBS!$B$9:$K$9</c:f>
              <c:numCache>
                <c:formatCode>#,##0.0</c:formatCode>
                <c:ptCount val="10"/>
                <c:pt idx="0">
                  <c:v>0.8</c:v>
                </c:pt>
                <c:pt idx="1">
                  <c:v>0</c:v>
                </c:pt>
                <c:pt idx="2">
                  <c:v>29</c:v>
                </c:pt>
                <c:pt idx="3">
                  <c:v>0</c:v>
                </c:pt>
                <c:pt idx="4">
                  <c:v>59.35</c:v>
                </c:pt>
                <c:pt idx="5">
                  <c:v>106.38</c:v>
                </c:pt>
                <c:pt idx="6">
                  <c:v>719.5</c:v>
                </c:pt>
                <c:pt idx="7">
                  <c:v>620.02908784000999</c:v>
                </c:pt>
                <c:pt idx="8">
                  <c:v>195.97996184294001</c:v>
                </c:pt>
                <c:pt idx="9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19-4320-A853-A3CA33AF2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7361416"/>
        <c:axId val="627358464"/>
      </c:barChart>
      <c:catAx>
        <c:axId val="62736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358464"/>
        <c:crosses val="autoZero"/>
        <c:auto val="1"/>
        <c:lblAlgn val="ctr"/>
        <c:lblOffset val="100"/>
        <c:noMultiLvlLbl val="0"/>
      </c:catAx>
      <c:valAx>
        <c:axId val="62735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36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IBB ha yearly by TSA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IBB!$A$3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IBB!$B$3:$K$3</c:f>
              <c:numCache>
                <c:formatCode>#,##0.0</c:formatCode>
                <c:ptCount val="10"/>
                <c:pt idx="0">
                  <c:v>2168.1</c:v>
                </c:pt>
                <c:pt idx="1">
                  <c:v>1525.8</c:v>
                </c:pt>
                <c:pt idx="2">
                  <c:v>1767.2</c:v>
                </c:pt>
                <c:pt idx="3">
                  <c:v>1519.5</c:v>
                </c:pt>
                <c:pt idx="4">
                  <c:v>3005.85</c:v>
                </c:pt>
                <c:pt idx="5" formatCode="General">
                  <c:v>3191.4</c:v>
                </c:pt>
                <c:pt idx="6">
                  <c:v>13459.24</c:v>
                </c:pt>
                <c:pt idx="7">
                  <c:v>2940.5561256812198</c:v>
                </c:pt>
                <c:pt idx="8">
                  <c:v>5139.8999999999996</c:v>
                </c:pt>
                <c:pt idx="9">
                  <c:v>8379.2000000000007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0-4D26-A8AE-DC4D59454B0F}"/>
            </c:ext>
          </c:extLst>
        </c:ser>
        <c:ser>
          <c:idx val="1"/>
          <c:order val="1"/>
          <c:tx>
            <c:strRef>
              <c:f>IBB!$A$4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IBB!$B$4:$K$4</c:f>
              <c:numCache>
                <c:formatCode>#,##0.0</c:formatCode>
                <c:ptCount val="10"/>
                <c:pt idx="0">
                  <c:v>530.6</c:v>
                </c:pt>
                <c:pt idx="1">
                  <c:v>130.6</c:v>
                </c:pt>
                <c:pt idx="2">
                  <c:v>592.4</c:v>
                </c:pt>
                <c:pt idx="3">
                  <c:v>1032.9000000000001</c:v>
                </c:pt>
                <c:pt idx="4">
                  <c:v>1247.02</c:v>
                </c:pt>
                <c:pt idx="5">
                  <c:v>1679.18</c:v>
                </c:pt>
                <c:pt idx="6">
                  <c:v>3622.34</c:v>
                </c:pt>
                <c:pt idx="7">
                  <c:v>540.85466875000998</c:v>
                </c:pt>
                <c:pt idx="8">
                  <c:v>1875.7</c:v>
                </c:pt>
                <c:pt idx="9">
                  <c:v>2848.2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0-4D26-A8AE-DC4D59454B0F}"/>
            </c:ext>
          </c:extLst>
        </c:ser>
        <c:ser>
          <c:idx val="2"/>
          <c:order val="2"/>
          <c:tx>
            <c:strRef>
              <c:f>IBB!$A$5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IBB!$B$5:$K$5</c:f>
              <c:numCache>
                <c:formatCode>#,##0.0</c:formatCode>
                <c:ptCount val="10"/>
                <c:pt idx="0">
                  <c:v>1585.9</c:v>
                </c:pt>
                <c:pt idx="1">
                  <c:v>969.7</c:v>
                </c:pt>
                <c:pt idx="2">
                  <c:v>793.4</c:v>
                </c:pt>
                <c:pt idx="3">
                  <c:v>1373</c:v>
                </c:pt>
                <c:pt idx="4">
                  <c:v>1647.06</c:v>
                </c:pt>
                <c:pt idx="5">
                  <c:v>2114.34</c:v>
                </c:pt>
                <c:pt idx="6">
                  <c:v>8715.65</c:v>
                </c:pt>
                <c:pt idx="7">
                  <c:v>3722.6267899876898</c:v>
                </c:pt>
                <c:pt idx="8">
                  <c:v>6139.75</c:v>
                </c:pt>
                <c:pt idx="9">
                  <c:v>17555.3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0-4D26-A8AE-DC4D59454B0F}"/>
            </c:ext>
          </c:extLst>
        </c:ser>
        <c:ser>
          <c:idx val="3"/>
          <c:order val="3"/>
          <c:tx>
            <c:strRef>
              <c:f>IBB!$A$6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IBB!$B$6:$K$6</c:f>
              <c:numCache>
                <c:formatCode>#,##0.0</c:formatCode>
                <c:ptCount val="10"/>
                <c:pt idx="0">
                  <c:v>1543</c:v>
                </c:pt>
                <c:pt idx="1">
                  <c:v>891.5</c:v>
                </c:pt>
                <c:pt idx="2">
                  <c:v>1868.5</c:v>
                </c:pt>
                <c:pt idx="3">
                  <c:v>2634</c:v>
                </c:pt>
                <c:pt idx="4">
                  <c:v>5623.54</c:v>
                </c:pt>
                <c:pt idx="5">
                  <c:v>6231.94</c:v>
                </c:pt>
                <c:pt idx="6">
                  <c:v>12493.95</c:v>
                </c:pt>
                <c:pt idx="7">
                  <c:v>6463.8104634415204</c:v>
                </c:pt>
                <c:pt idx="8">
                  <c:v>9758.9820890983192</c:v>
                </c:pt>
                <c:pt idx="9">
                  <c:v>16883.2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E0-4D26-A8AE-DC4D59454B0F}"/>
            </c:ext>
          </c:extLst>
        </c:ser>
        <c:ser>
          <c:idx val="4"/>
          <c:order val="4"/>
          <c:tx>
            <c:strRef>
              <c:f>IBB!$A$7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IBB!$B$7:$K$7</c:f>
              <c:numCache>
                <c:formatCode>#,##0.0</c:formatCode>
                <c:ptCount val="10"/>
                <c:pt idx="0">
                  <c:v>2449.4</c:v>
                </c:pt>
                <c:pt idx="1">
                  <c:v>655.9</c:v>
                </c:pt>
                <c:pt idx="2">
                  <c:v>1096.2</c:v>
                </c:pt>
                <c:pt idx="3">
                  <c:v>4024.8</c:v>
                </c:pt>
                <c:pt idx="4">
                  <c:v>3323.58</c:v>
                </c:pt>
                <c:pt idx="5">
                  <c:v>5753.4</c:v>
                </c:pt>
                <c:pt idx="6">
                  <c:v>15660.4</c:v>
                </c:pt>
                <c:pt idx="7">
                  <c:v>4644.04625526369</c:v>
                </c:pt>
                <c:pt idx="8">
                  <c:v>15349.05</c:v>
                </c:pt>
                <c:pt idx="9">
                  <c:v>26929.200000000001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E0-4D26-A8AE-DC4D59454B0F}"/>
            </c:ext>
          </c:extLst>
        </c:ser>
        <c:ser>
          <c:idx val="5"/>
          <c:order val="5"/>
          <c:tx>
            <c:strRef>
              <c:f>IBB!$A$8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IBB!$B$8:$K$8</c:f>
              <c:numCache>
                <c:formatCode>#,##0.0</c:formatCode>
                <c:ptCount val="10"/>
                <c:pt idx="0">
                  <c:v>1569.1</c:v>
                </c:pt>
                <c:pt idx="1">
                  <c:v>963.8</c:v>
                </c:pt>
                <c:pt idx="2">
                  <c:v>771</c:v>
                </c:pt>
                <c:pt idx="3">
                  <c:v>473.4</c:v>
                </c:pt>
                <c:pt idx="4">
                  <c:v>1534.79</c:v>
                </c:pt>
                <c:pt idx="5">
                  <c:v>1377.62</c:v>
                </c:pt>
                <c:pt idx="6">
                  <c:v>8768.41</c:v>
                </c:pt>
                <c:pt idx="7">
                  <c:v>2015.8243564903</c:v>
                </c:pt>
                <c:pt idx="8">
                  <c:v>5583.06</c:v>
                </c:pt>
                <c:pt idx="9">
                  <c:v>17026.400000000001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E0-4D26-A8AE-DC4D59454B0F}"/>
            </c:ext>
          </c:extLst>
        </c:ser>
        <c:ser>
          <c:idx val="6"/>
          <c:order val="6"/>
          <c:tx>
            <c:strRef>
              <c:f>IBB!$A$9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IBB!$B$2:$K$2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IBB!$B$9:$K$9</c:f>
              <c:numCache>
                <c:formatCode>#,##0.0</c:formatCode>
                <c:ptCount val="10"/>
                <c:pt idx="0">
                  <c:v>657.9</c:v>
                </c:pt>
                <c:pt idx="1">
                  <c:v>115.9</c:v>
                </c:pt>
                <c:pt idx="2">
                  <c:v>5762</c:v>
                </c:pt>
                <c:pt idx="3">
                  <c:v>235.6</c:v>
                </c:pt>
                <c:pt idx="4">
                  <c:v>1072.47</c:v>
                </c:pt>
                <c:pt idx="5">
                  <c:v>698.34</c:v>
                </c:pt>
                <c:pt idx="6">
                  <c:v>7018.51</c:v>
                </c:pt>
                <c:pt idx="7">
                  <c:v>1745.3679874473701</c:v>
                </c:pt>
                <c:pt idx="8">
                  <c:v>4328.7326043271796</c:v>
                </c:pt>
                <c:pt idx="9">
                  <c:v>8734.6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E0-4D26-A8AE-DC4D59454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166544"/>
        <c:axId val="461167200"/>
      </c:barChart>
      <c:catAx>
        <c:axId val="46116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167200"/>
        <c:crosses val="autoZero"/>
        <c:auto val="1"/>
        <c:lblAlgn val="ctr"/>
        <c:lblOffset val="100"/>
        <c:noMultiLvlLbl val="0"/>
      </c:catAx>
      <c:valAx>
        <c:axId val="46116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16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CA" dirty="0"/>
              <a:t>Western balsam bark beetle in B.C.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'Thousands of Ha graphs'!$T$3</c:f>
              <c:strCache>
                <c:ptCount val="1"/>
                <c:pt idx="0">
                  <c:v>Western balsam bark beetle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'Thousands of Ha graphs'!$L$44:$L$102</c:f>
              <c:numCache>
                <c:formatCode>General</c:formatCode>
                <c:ptCount val="59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</c:numCache>
            </c:numRef>
          </c:cat>
          <c:val>
            <c:numRef>
              <c:f>'Thousands of Ha graphs'!$T$44:$T$102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1.0037971009999999E-3</c:v>
                </c:pt>
                <c:pt idx="3">
                  <c:v>34.886126329999996</c:v>
                </c:pt>
                <c:pt idx="4">
                  <c:v>0</c:v>
                </c:pt>
                <c:pt idx="5">
                  <c:v>2.2060525680000002E-2</c:v>
                </c:pt>
                <c:pt idx="6">
                  <c:v>22.26108181</c:v>
                </c:pt>
                <c:pt idx="7">
                  <c:v>1.117566404</c:v>
                </c:pt>
                <c:pt idx="8">
                  <c:v>0.76770479530000002</c:v>
                </c:pt>
                <c:pt idx="9">
                  <c:v>6.2542059120000006</c:v>
                </c:pt>
                <c:pt idx="10">
                  <c:v>0.85255179940000003</c:v>
                </c:pt>
                <c:pt idx="11">
                  <c:v>7.298158226</c:v>
                </c:pt>
                <c:pt idx="12">
                  <c:v>1.49524715</c:v>
                </c:pt>
                <c:pt idx="13">
                  <c:v>0</c:v>
                </c:pt>
                <c:pt idx="14">
                  <c:v>0.47239526849999997</c:v>
                </c:pt>
                <c:pt idx="15">
                  <c:v>3.876773928</c:v>
                </c:pt>
                <c:pt idx="16">
                  <c:v>2.7677173420000001</c:v>
                </c:pt>
                <c:pt idx="17">
                  <c:v>17.85147649</c:v>
                </c:pt>
                <c:pt idx="18">
                  <c:v>6.6827932149999993</c:v>
                </c:pt>
                <c:pt idx="19">
                  <c:v>2.858797311</c:v>
                </c:pt>
                <c:pt idx="20">
                  <c:v>7.3467377640000002</c:v>
                </c:pt>
                <c:pt idx="21">
                  <c:v>7.6633880699999999</c:v>
                </c:pt>
                <c:pt idx="22">
                  <c:v>38.422061650000003</c:v>
                </c:pt>
                <c:pt idx="23">
                  <c:v>1.544525841</c:v>
                </c:pt>
                <c:pt idx="24">
                  <c:v>34.595527869999998</c:v>
                </c:pt>
                <c:pt idx="25">
                  <c:v>48.399663449999998</c:v>
                </c:pt>
                <c:pt idx="26">
                  <c:v>127.53122599999999</c:v>
                </c:pt>
                <c:pt idx="27">
                  <c:v>10.668728530000001</c:v>
                </c:pt>
                <c:pt idx="28">
                  <c:v>61.281130560000001</c:v>
                </c:pt>
                <c:pt idx="29">
                  <c:v>33.680284350000001</c:v>
                </c:pt>
                <c:pt idx="30">
                  <c:v>62.889671629999995</c:v>
                </c:pt>
                <c:pt idx="31">
                  <c:v>21.06524443</c:v>
                </c:pt>
                <c:pt idx="32">
                  <c:v>0</c:v>
                </c:pt>
                <c:pt idx="33">
                  <c:v>0</c:v>
                </c:pt>
                <c:pt idx="34">
                  <c:v>179.85892100000001</c:v>
                </c:pt>
                <c:pt idx="35">
                  <c:v>132.38932399999999</c:v>
                </c:pt>
                <c:pt idx="36">
                  <c:v>404.0564473</c:v>
                </c:pt>
                <c:pt idx="37">
                  <c:v>0</c:v>
                </c:pt>
                <c:pt idx="38">
                  <c:v>0</c:v>
                </c:pt>
                <c:pt idx="39">
                  <c:v>583.28080149999994</c:v>
                </c:pt>
                <c:pt idx="40">
                  <c:v>678.79959790000009</c:v>
                </c:pt>
                <c:pt idx="41">
                  <c:v>1072.7</c:v>
                </c:pt>
                <c:pt idx="42">
                  <c:v>990.51300000000003</c:v>
                </c:pt>
                <c:pt idx="43">
                  <c:v>1390.2850000000001</c:v>
                </c:pt>
                <c:pt idx="44">
                  <c:v>2017.595</c:v>
                </c:pt>
                <c:pt idx="45">
                  <c:v>1846.3130000000001</c:v>
                </c:pt>
                <c:pt idx="46">
                  <c:v>1194.1669999999999</c:v>
                </c:pt>
                <c:pt idx="47">
                  <c:v>1564.664</c:v>
                </c:pt>
                <c:pt idx="48">
                  <c:v>532.06500000000005</c:v>
                </c:pt>
                <c:pt idx="49">
                  <c:v>1727.7190000000001</c:v>
                </c:pt>
                <c:pt idx="50">
                  <c:v>1772.395</c:v>
                </c:pt>
                <c:pt idx="51">
                  <c:v>231.136</c:v>
                </c:pt>
                <c:pt idx="52">
                  <c:v>571.93799999999999</c:v>
                </c:pt>
                <c:pt idx="53">
                  <c:v>1028.4359999999999</c:v>
                </c:pt>
                <c:pt idx="54">
                  <c:v>2977.3110000000001</c:v>
                </c:pt>
                <c:pt idx="55">
                  <c:v>2349.4698290489068</c:v>
                </c:pt>
                <c:pt idx="56">
                  <c:v>3263.2048145507983</c:v>
                </c:pt>
                <c:pt idx="57">
                  <c:v>3701.556388522496</c:v>
                </c:pt>
                <c:pt idx="58">
                  <c:v>3648.7506876751436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D-4BE8-95E0-71D94BACB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5130240"/>
        <c:axId val="105136128"/>
      </c:barChart>
      <c:catAx>
        <c:axId val="105130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136128"/>
        <c:crosses val="autoZero"/>
        <c:auto val="1"/>
        <c:lblAlgn val="ctr"/>
        <c:lblOffset val="100"/>
        <c:tickLblSkip val="10"/>
        <c:noMultiLvlLbl val="0"/>
      </c:catAx>
      <c:valAx>
        <c:axId val="10513612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Thousands of Ha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105130240"/>
        <c:crosses val="autoZero"/>
        <c:crossBetween val="between"/>
      </c:valAx>
      <c:spPr>
        <a:solidFill>
          <a:schemeClr val="bg1">
            <a:alpha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IDW ha yearly by TSA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IDW!$A$4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IDW!$B$4:$K$4</c:f>
              <c:numCache>
                <c:formatCode>General</c:formatCode>
                <c:ptCount val="10"/>
                <c:pt idx="0">
                  <c:v>0</c:v>
                </c:pt>
                <c:pt idx="3" formatCode="#,##0.0">
                  <c:v>79.91</c:v>
                </c:pt>
                <c:pt idx="4" formatCode="#,##0.0">
                  <c:v>380.01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7-4EC7-89F1-6D070EA94157}"/>
            </c:ext>
          </c:extLst>
        </c:ser>
        <c:ser>
          <c:idx val="1"/>
          <c:order val="1"/>
          <c:tx>
            <c:strRef>
              <c:f>IDW!$A$5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IDW!$B$5:$K$5</c:f>
              <c:numCache>
                <c:formatCode>#,##0.0</c:formatCode>
                <c:ptCount val="10"/>
                <c:pt idx="0" formatCode="General">
                  <c:v>0</c:v>
                </c:pt>
                <c:pt idx="1">
                  <c:v>40104.25</c:v>
                </c:pt>
                <c:pt idx="2">
                  <c:v>43064.32</c:v>
                </c:pt>
                <c:pt idx="3">
                  <c:v>1250.3</c:v>
                </c:pt>
                <c:pt idx="5">
                  <c:v>1530.61</c:v>
                </c:pt>
                <c:pt idx="6">
                  <c:v>1694.07</c:v>
                </c:pt>
                <c:pt idx="8">
                  <c:v>2290.75</c:v>
                </c:pt>
                <c:pt idx="9">
                  <c:v>133.4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7-4EC7-89F1-6D070EA94157}"/>
            </c:ext>
          </c:extLst>
        </c:ser>
        <c:ser>
          <c:idx val="2"/>
          <c:order val="2"/>
          <c:tx>
            <c:strRef>
              <c:f>IDW!$A$6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IDW!$B$6:$K$6</c:f>
              <c:numCache>
                <c:formatCode>#,##0.0</c:formatCode>
                <c:ptCount val="10"/>
                <c:pt idx="0" formatCode="General">
                  <c:v>0</c:v>
                </c:pt>
                <c:pt idx="1">
                  <c:v>7167.21</c:v>
                </c:pt>
                <c:pt idx="2">
                  <c:v>6982.16</c:v>
                </c:pt>
                <c:pt idx="3">
                  <c:v>172.43</c:v>
                </c:pt>
                <c:pt idx="5">
                  <c:v>33.54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7-4EC7-89F1-6D070EA94157}"/>
            </c:ext>
          </c:extLst>
        </c:ser>
        <c:ser>
          <c:idx val="3"/>
          <c:order val="3"/>
          <c:tx>
            <c:strRef>
              <c:f>IDW!$A$7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IDW!$B$7:$K$7</c:f>
              <c:numCache>
                <c:formatCode>General</c:formatCode>
                <c:ptCount val="10"/>
                <c:pt idx="2" formatCode="#,##0.0">
                  <c:v>33.68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7-4EC7-89F1-6D070EA94157}"/>
            </c:ext>
          </c:extLst>
        </c:ser>
        <c:ser>
          <c:idx val="4"/>
          <c:order val="4"/>
          <c:tx>
            <c:strRef>
              <c:f>IDW!$A$8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IDW!$B$8:$K$8</c:f>
              <c:numCache>
                <c:formatCode>General</c:formatCode>
                <c:ptCount val="10"/>
                <c:pt idx="8" formatCode="#,##0.0">
                  <c:v>36.43</c:v>
                </c:pt>
                <c:pt idx="9" formatCode="#,##0.0">
                  <c:v>36.43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C7-4EC7-89F1-6D070EA94157}"/>
            </c:ext>
          </c:extLst>
        </c:ser>
        <c:ser>
          <c:idx val="5"/>
          <c:order val="5"/>
          <c:tx>
            <c:strRef>
              <c:f>IDW!$A$9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IDW!$B$9:$K$9</c:f>
              <c:numCache>
                <c:formatCode>General</c:formatCode>
                <c:ptCount val="10"/>
                <c:pt idx="2" formatCode="#,##0.0">
                  <c:v>21.44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C7-4EC7-89F1-6D070EA94157}"/>
            </c:ext>
          </c:extLst>
        </c:ser>
        <c:ser>
          <c:idx val="6"/>
          <c:order val="6"/>
          <c:tx>
            <c:strRef>
              <c:f>IDW!$A$10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IDW!$B$10:$K$10</c:f>
              <c:numCache>
                <c:formatCode>#,##0.0</c:formatCode>
                <c:ptCount val="10"/>
                <c:pt idx="1">
                  <c:v>277.20999999999998</c:v>
                </c:pt>
                <c:pt idx="2">
                  <c:v>1702.78</c:v>
                </c:pt>
                <c:pt idx="3">
                  <c:v>14.92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C7-4EC7-89F1-6D070EA94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2012576"/>
        <c:axId val="772010280"/>
      </c:barChart>
      <c:catAx>
        <c:axId val="7720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010280"/>
        <c:crosses val="autoZero"/>
        <c:auto val="1"/>
        <c:lblAlgn val="ctr"/>
        <c:lblOffset val="100"/>
        <c:noMultiLvlLbl val="0"/>
      </c:catAx>
      <c:valAx>
        <c:axId val="77201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0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IDW ha yearly by TSA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IDW!$A$4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IDW!$B$4:$K$4</c:f>
              <c:numCache>
                <c:formatCode>General</c:formatCode>
                <c:ptCount val="10"/>
                <c:pt idx="0">
                  <c:v>0</c:v>
                </c:pt>
                <c:pt idx="3" formatCode="#,##0.0">
                  <c:v>79.91</c:v>
                </c:pt>
                <c:pt idx="4" formatCode="#,##0.0">
                  <c:v>380.01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7-4EC7-89F1-6D070EA94157}"/>
            </c:ext>
          </c:extLst>
        </c:ser>
        <c:ser>
          <c:idx val="1"/>
          <c:order val="1"/>
          <c:tx>
            <c:strRef>
              <c:f>IDW!$A$5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IDW!$B$5:$K$5</c:f>
              <c:numCache>
                <c:formatCode>#,##0.0</c:formatCode>
                <c:ptCount val="10"/>
                <c:pt idx="0" formatCode="General">
                  <c:v>0</c:v>
                </c:pt>
                <c:pt idx="1">
                  <c:v>40104.25</c:v>
                </c:pt>
                <c:pt idx="2">
                  <c:v>43064.32</c:v>
                </c:pt>
                <c:pt idx="3">
                  <c:v>1250.3</c:v>
                </c:pt>
                <c:pt idx="5">
                  <c:v>1530.61</c:v>
                </c:pt>
                <c:pt idx="6">
                  <c:v>1694.07</c:v>
                </c:pt>
                <c:pt idx="8">
                  <c:v>2290.75</c:v>
                </c:pt>
                <c:pt idx="9">
                  <c:v>133.4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7-4EC7-89F1-6D070EA94157}"/>
            </c:ext>
          </c:extLst>
        </c:ser>
        <c:ser>
          <c:idx val="2"/>
          <c:order val="2"/>
          <c:tx>
            <c:strRef>
              <c:f>IDW!$A$6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IDW!$B$6:$K$6</c:f>
              <c:numCache>
                <c:formatCode>#,##0.0</c:formatCode>
                <c:ptCount val="10"/>
                <c:pt idx="0" formatCode="General">
                  <c:v>0</c:v>
                </c:pt>
                <c:pt idx="1">
                  <c:v>7167.21</c:v>
                </c:pt>
                <c:pt idx="2">
                  <c:v>6982.16</c:v>
                </c:pt>
                <c:pt idx="3">
                  <c:v>172.43</c:v>
                </c:pt>
                <c:pt idx="5">
                  <c:v>33.54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7-4EC7-89F1-6D070EA94157}"/>
            </c:ext>
          </c:extLst>
        </c:ser>
        <c:ser>
          <c:idx val="3"/>
          <c:order val="3"/>
          <c:tx>
            <c:strRef>
              <c:f>IDW!$A$7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IDW!$B$7:$K$7</c:f>
              <c:numCache>
                <c:formatCode>General</c:formatCode>
                <c:ptCount val="10"/>
                <c:pt idx="2" formatCode="#,##0.0">
                  <c:v>33.68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7-4EC7-89F1-6D070EA94157}"/>
            </c:ext>
          </c:extLst>
        </c:ser>
        <c:ser>
          <c:idx val="4"/>
          <c:order val="4"/>
          <c:tx>
            <c:strRef>
              <c:f>IDW!$A$8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IDW!$B$8:$K$8</c:f>
              <c:numCache>
                <c:formatCode>General</c:formatCode>
                <c:ptCount val="10"/>
                <c:pt idx="8" formatCode="#,##0.0">
                  <c:v>36.43</c:v>
                </c:pt>
                <c:pt idx="9" formatCode="#,##0.0">
                  <c:v>36.43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C7-4EC7-89F1-6D070EA94157}"/>
            </c:ext>
          </c:extLst>
        </c:ser>
        <c:ser>
          <c:idx val="5"/>
          <c:order val="5"/>
          <c:tx>
            <c:strRef>
              <c:f>IDW!$A$9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IDW!$B$9:$K$9</c:f>
              <c:numCache>
                <c:formatCode>General</c:formatCode>
                <c:ptCount val="10"/>
                <c:pt idx="2" formatCode="#,##0.0">
                  <c:v>21.44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C7-4EC7-89F1-6D070EA94157}"/>
            </c:ext>
          </c:extLst>
        </c:ser>
        <c:ser>
          <c:idx val="6"/>
          <c:order val="6"/>
          <c:tx>
            <c:strRef>
              <c:f>IDW!$A$10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IDW!$B$3:$K$3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IDW!$B$10:$K$10</c:f>
              <c:numCache>
                <c:formatCode>#,##0.0</c:formatCode>
                <c:ptCount val="10"/>
                <c:pt idx="1">
                  <c:v>277.20999999999998</c:v>
                </c:pt>
                <c:pt idx="2">
                  <c:v>1702.78</c:v>
                </c:pt>
                <c:pt idx="3">
                  <c:v>14.92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C7-4EC7-89F1-6D070EA94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2012576"/>
        <c:axId val="772010280"/>
      </c:barChart>
      <c:catAx>
        <c:axId val="7720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010280"/>
        <c:crosses val="autoZero"/>
        <c:auto val="1"/>
        <c:lblAlgn val="ctr"/>
        <c:lblOffset val="100"/>
        <c:noMultiLvlLbl val="0"/>
      </c:catAx>
      <c:valAx>
        <c:axId val="77201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0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22T13:54:53.978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22T13:54:53.978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CCF4B8-0A4F-4188-B0D4-A32BCA5CDB8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C55FE1-4A2C-4AD4-B1FD-F9779CFA473B}">
      <dgm:prSet/>
      <dgm:spPr/>
      <dgm:t>
        <a:bodyPr/>
        <a:lstStyle/>
        <a:p>
          <a:r>
            <a:rPr lang="en-CA"/>
            <a:t>“</a:t>
          </a:r>
          <a:r>
            <a:rPr lang="en-CA" b="1" i="1"/>
            <a:t>Fiber</a:t>
          </a:r>
          <a:r>
            <a:rPr lang="en-CA"/>
            <a:t> is where the current focus is… amount and quality, who has it and who wants it” Deputy Minister John Allan</a:t>
          </a:r>
          <a:endParaRPr lang="en-US"/>
        </a:p>
      </dgm:t>
    </dgm:pt>
    <dgm:pt modelId="{E720DFD1-56C9-4766-9D28-DCC38329B9A7}" type="parTrans" cxnId="{6D672C19-3C2A-454D-B64D-1ACF1BA120DC}">
      <dgm:prSet/>
      <dgm:spPr/>
      <dgm:t>
        <a:bodyPr/>
        <a:lstStyle/>
        <a:p>
          <a:endParaRPr lang="en-US"/>
        </a:p>
      </dgm:t>
    </dgm:pt>
    <dgm:pt modelId="{0FC70414-1053-44C3-A543-E212D237B3D1}" type="sibTrans" cxnId="{6D672C19-3C2A-454D-B64D-1ACF1BA120DC}">
      <dgm:prSet/>
      <dgm:spPr/>
      <dgm:t>
        <a:bodyPr/>
        <a:lstStyle/>
        <a:p>
          <a:endParaRPr lang="en-US"/>
        </a:p>
      </dgm:t>
    </dgm:pt>
    <dgm:pt modelId="{A4C13098-09D8-46C8-A84F-D3495ADF6430}">
      <dgm:prSet/>
      <dgm:spPr/>
      <dgm:t>
        <a:bodyPr/>
        <a:lstStyle/>
        <a:p>
          <a:r>
            <a:rPr lang="en-CA"/>
            <a:t>Bark beetles effect more fiber yearly than fires or any other net down factor</a:t>
          </a:r>
          <a:endParaRPr lang="en-US"/>
        </a:p>
      </dgm:t>
    </dgm:pt>
    <dgm:pt modelId="{E9029996-1B11-47AB-8E64-37D35FF6E662}" type="parTrans" cxnId="{3488E874-CECD-401A-A4DB-35645952CA2F}">
      <dgm:prSet/>
      <dgm:spPr/>
      <dgm:t>
        <a:bodyPr/>
        <a:lstStyle/>
        <a:p>
          <a:endParaRPr lang="en-US"/>
        </a:p>
      </dgm:t>
    </dgm:pt>
    <dgm:pt modelId="{44D872AB-9279-4ECA-8D7F-FD81D7C99A05}" type="sibTrans" cxnId="{3488E874-CECD-401A-A4DB-35645952CA2F}">
      <dgm:prSet/>
      <dgm:spPr/>
      <dgm:t>
        <a:bodyPr/>
        <a:lstStyle/>
        <a:p>
          <a:endParaRPr lang="en-US"/>
        </a:p>
      </dgm:t>
    </dgm:pt>
    <dgm:pt modelId="{F6E5F95B-845C-4AC1-9E1E-2CC469D9D3DE}">
      <dgm:prSet/>
      <dgm:spPr/>
      <dgm:t>
        <a:bodyPr/>
        <a:lstStyle/>
        <a:p>
          <a:r>
            <a:rPr lang="en-CA" dirty="0"/>
            <a:t>Defoliators also reduce fiber and predispose trees to other mortality agents if they do not outright kill the tree themselves</a:t>
          </a:r>
          <a:endParaRPr lang="en-US" dirty="0"/>
        </a:p>
      </dgm:t>
    </dgm:pt>
    <dgm:pt modelId="{85BA31FC-D522-4648-8FF9-2C6E9F7340E0}" type="parTrans" cxnId="{A8EEB18D-5E08-4437-A161-9DFB936155CE}">
      <dgm:prSet/>
      <dgm:spPr/>
      <dgm:t>
        <a:bodyPr/>
        <a:lstStyle/>
        <a:p>
          <a:endParaRPr lang="en-US"/>
        </a:p>
      </dgm:t>
    </dgm:pt>
    <dgm:pt modelId="{EB667279-9772-4876-A164-C662E2B5950A}" type="sibTrans" cxnId="{A8EEB18D-5E08-4437-A161-9DFB936155CE}">
      <dgm:prSet/>
      <dgm:spPr/>
      <dgm:t>
        <a:bodyPr/>
        <a:lstStyle/>
        <a:p>
          <a:endParaRPr lang="en-US"/>
        </a:p>
      </dgm:t>
    </dgm:pt>
    <dgm:pt modelId="{CEC8E91A-3211-4E78-9DF8-85146B77BD4B}" type="pres">
      <dgm:prSet presAssocID="{95CCF4B8-0A4F-4188-B0D4-A32BCA5CDB84}" presName="linear" presStyleCnt="0">
        <dgm:presLayoutVars>
          <dgm:animLvl val="lvl"/>
          <dgm:resizeHandles val="exact"/>
        </dgm:presLayoutVars>
      </dgm:prSet>
      <dgm:spPr/>
    </dgm:pt>
    <dgm:pt modelId="{81A440EE-50DF-4706-BF18-66301CBF8F92}" type="pres">
      <dgm:prSet presAssocID="{81C55FE1-4A2C-4AD4-B1FD-F9779CFA473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C71B29A-4BA6-4E64-A2F0-B106232F8CD7}" type="pres">
      <dgm:prSet presAssocID="{0FC70414-1053-44C3-A543-E212D237B3D1}" presName="spacer" presStyleCnt="0"/>
      <dgm:spPr/>
    </dgm:pt>
    <dgm:pt modelId="{44839CDA-67FC-4F60-B6E5-FC3661DB0965}" type="pres">
      <dgm:prSet presAssocID="{A4C13098-09D8-46C8-A84F-D3495ADF643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5B05D07-4A2F-41A0-B39C-4701F2B799B1}" type="pres">
      <dgm:prSet presAssocID="{44D872AB-9279-4ECA-8D7F-FD81D7C99A05}" presName="spacer" presStyleCnt="0"/>
      <dgm:spPr/>
    </dgm:pt>
    <dgm:pt modelId="{A547030B-61D3-4B1B-A0F4-ABD5118BF843}" type="pres">
      <dgm:prSet presAssocID="{F6E5F95B-845C-4AC1-9E1E-2CC469D9D3D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D672C19-3C2A-454D-B64D-1ACF1BA120DC}" srcId="{95CCF4B8-0A4F-4188-B0D4-A32BCA5CDB84}" destId="{81C55FE1-4A2C-4AD4-B1FD-F9779CFA473B}" srcOrd="0" destOrd="0" parTransId="{E720DFD1-56C9-4766-9D28-DCC38329B9A7}" sibTransId="{0FC70414-1053-44C3-A543-E212D237B3D1}"/>
    <dgm:cxn modelId="{BCE3CB23-1734-4FF6-AE8C-0505A40B034D}" type="presOf" srcId="{81C55FE1-4A2C-4AD4-B1FD-F9779CFA473B}" destId="{81A440EE-50DF-4706-BF18-66301CBF8F92}" srcOrd="0" destOrd="0" presId="urn:microsoft.com/office/officeart/2005/8/layout/vList2"/>
    <dgm:cxn modelId="{E5AE5271-77A6-4237-8576-8F52F2D594CA}" type="presOf" srcId="{95CCF4B8-0A4F-4188-B0D4-A32BCA5CDB84}" destId="{CEC8E91A-3211-4E78-9DF8-85146B77BD4B}" srcOrd="0" destOrd="0" presId="urn:microsoft.com/office/officeart/2005/8/layout/vList2"/>
    <dgm:cxn modelId="{3488E874-CECD-401A-A4DB-35645952CA2F}" srcId="{95CCF4B8-0A4F-4188-B0D4-A32BCA5CDB84}" destId="{A4C13098-09D8-46C8-A84F-D3495ADF6430}" srcOrd="1" destOrd="0" parTransId="{E9029996-1B11-47AB-8E64-37D35FF6E662}" sibTransId="{44D872AB-9279-4ECA-8D7F-FD81D7C99A05}"/>
    <dgm:cxn modelId="{A8EEB18D-5E08-4437-A161-9DFB936155CE}" srcId="{95CCF4B8-0A4F-4188-B0D4-A32BCA5CDB84}" destId="{F6E5F95B-845C-4AC1-9E1E-2CC469D9D3DE}" srcOrd="2" destOrd="0" parTransId="{85BA31FC-D522-4648-8FF9-2C6E9F7340E0}" sibTransId="{EB667279-9772-4876-A164-C662E2B5950A}"/>
    <dgm:cxn modelId="{48906198-1532-4395-9EAA-89B94E83A415}" type="presOf" srcId="{F6E5F95B-845C-4AC1-9E1E-2CC469D9D3DE}" destId="{A547030B-61D3-4B1B-A0F4-ABD5118BF843}" srcOrd="0" destOrd="0" presId="urn:microsoft.com/office/officeart/2005/8/layout/vList2"/>
    <dgm:cxn modelId="{D4FB39BB-0472-4E93-A43B-9AC7C30AE57D}" type="presOf" srcId="{A4C13098-09D8-46C8-A84F-D3495ADF6430}" destId="{44839CDA-67FC-4F60-B6E5-FC3661DB0965}" srcOrd="0" destOrd="0" presId="urn:microsoft.com/office/officeart/2005/8/layout/vList2"/>
    <dgm:cxn modelId="{4B4CCA32-CDA8-4915-B6FE-2885DB78629D}" type="presParOf" srcId="{CEC8E91A-3211-4E78-9DF8-85146B77BD4B}" destId="{81A440EE-50DF-4706-BF18-66301CBF8F92}" srcOrd="0" destOrd="0" presId="urn:microsoft.com/office/officeart/2005/8/layout/vList2"/>
    <dgm:cxn modelId="{524039C6-B579-4E8D-A2D7-79893BC879CF}" type="presParOf" srcId="{CEC8E91A-3211-4E78-9DF8-85146B77BD4B}" destId="{9C71B29A-4BA6-4E64-A2F0-B106232F8CD7}" srcOrd="1" destOrd="0" presId="urn:microsoft.com/office/officeart/2005/8/layout/vList2"/>
    <dgm:cxn modelId="{4CBFCF34-C83A-4A1D-996E-92409899B164}" type="presParOf" srcId="{CEC8E91A-3211-4E78-9DF8-85146B77BD4B}" destId="{44839CDA-67FC-4F60-B6E5-FC3661DB0965}" srcOrd="2" destOrd="0" presId="urn:microsoft.com/office/officeart/2005/8/layout/vList2"/>
    <dgm:cxn modelId="{7BC24EB8-432F-4B66-B85E-65BEB3247146}" type="presParOf" srcId="{CEC8E91A-3211-4E78-9DF8-85146B77BD4B}" destId="{85B05D07-4A2F-41A0-B39C-4701F2B799B1}" srcOrd="3" destOrd="0" presId="urn:microsoft.com/office/officeart/2005/8/layout/vList2"/>
    <dgm:cxn modelId="{94CEEF3B-25E8-4AFA-8BBE-8B1AF0272B6B}" type="presParOf" srcId="{CEC8E91A-3211-4E78-9DF8-85146B77BD4B}" destId="{A547030B-61D3-4B1B-A0F4-ABD5118BF84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440EE-50DF-4706-BF18-66301CBF8F92}">
      <dsp:nvSpPr>
        <dsp:cNvPr id="0" name=""/>
        <dsp:cNvSpPr/>
      </dsp:nvSpPr>
      <dsp:spPr>
        <a:xfrm>
          <a:off x="0" y="84402"/>
          <a:ext cx="4885203" cy="18556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“</a:t>
          </a:r>
          <a:r>
            <a:rPr lang="en-CA" sz="2600" b="1" i="1" kern="1200"/>
            <a:t>Fiber</a:t>
          </a:r>
          <a:r>
            <a:rPr lang="en-CA" sz="2600" kern="1200"/>
            <a:t> is where the current focus is… amount and quality, who has it and who wants it” Deputy Minister John Allan</a:t>
          </a:r>
          <a:endParaRPr lang="en-US" sz="2600" kern="1200"/>
        </a:p>
      </dsp:txBody>
      <dsp:txXfrm>
        <a:off x="90584" y="174986"/>
        <a:ext cx="4704035" cy="1674452"/>
      </dsp:txXfrm>
    </dsp:sp>
    <dsp:sp modelId="{44839CDA-67FC-4F60-B6E5-FC3661DB0965}">
      <dsp:nvSpPr>
        <dsp:cNvPr id="0" name=""/>
        <dsp:cNvSpPr/>
      </dsp:nvSpPr>
      <dsp:spPr>
        <a:xfrm>
          <a:off x="0" y="2014902"/>
          <a:ext cx="4885203" cy="18556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Bark beetles effect more fiber yearly than fires or any other net down factor</a:t>
          </a:r>
          <a:endParaRPr lang="en-US" sz="2600" kern="1200"/>
        </a:p>
      </dsp:txBody>
      <dsp:txXfrm>
        <a:off x="90584" y="2105486"/>
        <a:ext cx="4704035" cy="1674452"/>
      </dsp:txXfrm>
    </dsp:sp>
    <dsp:sp modelId="{A547030B-61D3-4B1B-A0F4-ABD5118BF843}">
      <dsp:nvSpPr>
        <dsp:cNvPr id="0" name=""/>
        <dsp:cNvSpPr/>
      </dsp:nvSpPr>
      <dsp:spPr>
        <a:xfrm>
          <a:off x="0" y="3945403"/>
          <a:ext cx="4885203" cy="18556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/>
            <a:t>Defoliators also reduce fiber and predispose trees to other mortality agents if they do not outright kill the tree themselves</a:t>
          </a:r>
          <a:endParaRPr lang="en-US" sz="2600" kern="1200" dirty="0"/>
        </a:p>
      </dsp:txBody>
      <dsp:txXfrm>
        <a:off x="90584" y="4035987"/>
        <a:ext cx="4704035" cy="1674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9947-D075-401B-850A-9F8E8D5DE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DBB40-539B-4E83-AFC3-D11216213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C7FC4-1817-4B2A-A906-B7BE1854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1EF95-B56A-4926-A590-523FCC8E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F2E96-B780-4073-81E3-C62A8355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74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8622-71C7-473B-8A74-55A0C1CC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BABB-3B39-4704-987D-D95A752D9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2BEDA-9E22-4CB8-9A89-4C14F856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87F84-C5C6-4095-AA72-7BF5C244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DF3DB-B5C5-4972-92E9-BE955981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95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C9A7-863D-4B88-B074-9E008E50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B6E53-8F9C-45A4-B47A-099D041EE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E4792-C771-4A6F-BF8E-9950493C6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6E6E4-3AEB-4403-B83F-EA1AC11FE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404BB-2860-4A52-9014-851BF209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51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9A02-ACA2-4FD0-9DEB-F7C8FE2F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1C9C-EB9B-40EC-AA00-0F1D0AC04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6147D-F33A-4CCA-AB2D-070752183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CE40B-C6B9-4A68-95F8-92530AB6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E7150-EF6E-43A0-9F57-031C3BA9C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3186F-46AE-4C37-972D-90A42584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640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9589-18E2-4A37-AC73-CA38A8B9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2AB67-01E7-4F21-936B-E936322A2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E3683-3F0C-42B3-AF15-D8A94BFE0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47E70-7A3A-4139-A298-8859FAF2C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0BEB2-35F4-4545-BDE6-B10122D94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166068-C083-4114-9E63-4E2917DD2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B4E8C6-AACF-45FA-9B64-829F6E04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F5AF3-67E4-467F-BF8B-0A6697B5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09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6385-BA97-4CFE-A3AB-B5A17781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F6393B-8AE4-4920-85F2-67A6B70C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526BC-078E-445D-8E30-3B5AF821E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D009A-54BF-4186-8BDB-25F8456F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499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DC6C7-33ED-4809-A144-8F8F5766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9F4BC-2C72-4ED9-8DAC-0E844C624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59F41-4D84-4C83-ACDA-954913AC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436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24AA-82C7-4995-B43A-7C9E7E88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6B015-E629-4446-BA8C-C26DD15C3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BC7F1-F084-476D-B4C5-D62EEF7DE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05337-4C6D-4164-8307-4BDF674E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C382D-8A5A-4CA1-9EB6-CE9A092B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AD91C-E9D4-457C-829A-632CD0C04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94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CA60D-50A9-4E2C-BFF0-8A6184E8F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01F795-F082-4046-A2BE-79E8EB63D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9198A-F972-4A15-ABB6-A73296992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E29AC-AE41-46E9-9FEC-3219E78A1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5AF1E-417F-42A0-BEE5-91DDE82D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066E0C-B7E2-4E77-9F0A-61D4AA1C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83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6E3D-1E25-496F-AFFA-DB47ECEE1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965BE-688A-4020-B36C-96E42F18D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34B66-81F3-43AF-A132-126BF409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19106-F413-4C2C-9D4E-D7DB8DC3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802C9-626D-4C29-9F68-53028416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129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0C034-79E0-4731-A8EF-6A3DFC680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B9956-F35A-4FD6-A48A-597259022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549A0-D6A4-4C21-A8F3-116260E4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12A42-5E6B-4F5B-B799-D2F8FC78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119C-1654-4A72-A081-7BB6E108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905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392BE-79C4-418D-9EBF-34F252863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BA3AA-D4F4-4CAA-8F53-D20D839E3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DE3E7-F849-45D4-86C4-1EECC20F66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7171-503F-41FA-A7BD-6656009CFEB1}" type="datetimeFigureOut">
              <a:rPr lang="en-CA" smtClean="0"/>
              <a:t>2019-11-06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0EEAC-4339-4605-B1B9-B84F35095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FAAC9-5D17-4694-AF26-BF5EE36EE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628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7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g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81" y="-99392"/>
            <a:ext cx="9902890" cy="7056784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5880" y="437003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Update on Forest Health for RMT:</a:t>
            </a:r>
            <a:br>
              <a:rPr lang="en-CA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Kootenay Boundary Region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0080" y="2503005"/>
            <a:ext cx="7560840" cy="2088232"/>
          </a:xfrm>
        </p:spPr>
        <p:txBody>
          <a:bodyPr>
            <a:norm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</a:rPr>
              <a:t>October 29, 2019</a:t>
            </a: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Marnie Duthie-Holt</a:t>
            </a:r>
          </a:p>
          <a:p>
            <a:pPr algn="ctr"/>
            <a:r>
              <a:rPr lang="en-CA" dirty="0">
                <a:solidFill>
                  <a:schemeClr val="bg1"/>
                </a:solidFill>
              </a:rPr>
              <a:t>Regional Entomologist</a:t>
            </a:r>
            <a:br>
              <a:rPr lang="en-CA" dirty="0">
                <a:solidFill>
                  <a:schemeClr val="bg1"/>
                </a:solidFill>
              </a:rPr>
            </a:b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2AF0A-E3A7-410C-AA69-916E2FB6C0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8000" r="28738" b="9401"/>
          <a:stretch/>
        </p:blipFill>
        <p:spPr>
          <a:xfrm>
            <a:off x="575194" y="4831768"/>
            <a:ext cx="1993024" cy="18965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6B2C1A-FA92-407E-B3D2-E32645986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309" y="4797040"/>
            <a:ext cx="2160240" cy="19101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95ECA5-6952-4456-967D-540B4E227E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814262"/>
            <a:ext cx="2520280" cy="19488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4633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21DD34-C6F2-4402-9A01-962807DB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146C5C-1EF6-46FE-AF30-FE25372C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764373"/>
            <a:ext cx="3865881" cy="1293028"/>
          </a:xfrm>
        </p:spPr>
        <p:txBody>
          <a:bodyPr>
            <a:normAutofit/>
          </a:bodyPr>
          <a:lstStyle/>
          <a:p>
            <a:r>
              <a:rPr lang="en-CA" sz="3500" dirty="0"/>
              <a:t>Overview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9A7F3-A013-4541-8511-2809DAA39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2194560"/>
            <a:ext cx="3865880" cy="4024125"/>
          </a:xfrm>
        </p:spPr>
        <p:txBody>
          <a:bodyPr>
            <a:normAutofit/>
          </a:bodyPr>
          <a:lstStyle/>
          <a:p>
            <a:r>
              <a:rPr lang="en-CA" sz="1700" b="1" dirty="0"/>
              <a:t>What services do Regional Forest Health Specialists provide?</a:t>
            </a:r>
          </a:p>
          <a:p>
            <a:pPr marL="0" indent="0">
              <a:buNone/>
            </a:pPr>
            <a:endParaRPr lang="en-CA" sz="1700" b="1" dirty="0"/>
          </a:p>
          <a:p>
            <a:r>
              <a:rPr lang="en-CA" sz="1700" b="1" dirty="0"/>
              <a:t>Historical/ Current Trends</a:t>
            </a:r>
          </a:p>
          <a:p>
            <a:pPr lvl="1"/>
            <a:r>
              <a:rPr lang="en-CA" sz="1700" dirty="0"/>
              <a:t>Bark Beetles</a:t>
            </a:r>
          </a:p>
          <a:p>
            <a:pPr lvl="1"/>
            <a:r>
              <a:rPr lang="en-CA" sz="1700" dirty="0"/>
              <a:t>Defoliators</a:t>
            </a:r>
          </a:p>
          <a:p>
            <a:pPr lvl="1"/>
            <a:r>
              <a:rPr lang="en-CA" sz="1700" dirty="0" err="1"/>
              <a:t>Invasives</a:t>
            </a:r>
            <a:endParaRPr lang="en-CA" sz="1700" dirty="0"/>
          </a:p>
          <a:p>
            <a:endParaRPr lang="en-CA" sz="17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11FDE4-8DD6-47D2-A4B8-580D6631FD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90" b="4"/>
          <a:stretch/>
        </p:blipFill>
        <p:spPr>
          <a:xfrm rot="5400000">
            <a:off x="4072865" y="740432"/>
            <a:ext cx="3933497" cy="2452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EF7037-8CC2-492E-962E-95649C2D53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" r="43918" b="-1"/>
          <a:stretch/>
        </p:blipFill>
        <p:spPr>
          <a:xfrm>
            <a:off x="7336630" y="10"/>
            <a:ext cx="1807370" cy="25382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D89DE-DC1C-4CE5-B9A7-CDB3ABBE80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1" r="-9" b="-9"/>
          <a:stretch/>
        </p:blipFill>
        <p:spPr>
          <a:xfrm>
            <a:off x="7336632" y="2624474"/>
            <a:ext cx="1807370" cy="1309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54F028-E91F-48B4-8C00-6F9C85D04C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1" r="2" b="984"/>
          <a:stretch/>
        </p:blipFill>
        <p:spPr>
          <a:xfrm>
            <a:off x="4813300" y="4019723"/>
            <a:ext cx="4330700" cy="28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50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mduthieh\Dropbox\Camera Uploads\2018-08-07 09.47.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17032" y="-4275856"/>
            <a:ext cx="18056528" cy="1348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Regional Entomologist 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15758" cy="2831831"/>
          </a:xfrm>
          <a:solidFill>
            <a:schemeClr val="tx2">
              <a:lumMod val="40000"/>
              <a:lumOff val="60000"/>
              <a:alpha val="45000"/>
            </a:schemeClr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bg1"/>
                </a:solidFill>
              </a:rPr>
              <a:t>Monitor local forest health conditions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bg1"/>
                </a:solidFill>
              </a:rPr>
              <a:t>Deliver operational programs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bg1"/>
                </a:solidFill>
              </a:rPr>
              <a:t>Gather and analyze forest health research data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bg1"/>
                </a:solidFill>
              </a:rPr>
              <a:t>Provide extension and expert consultative services to local decision makers, industry, and the public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1BEEB-9D15-462C-B32D-6A104D14DF3E}"/>
              </a:ext>
            </a:extLst>
          </p:cNvPr>
          <p:cNvSpPr txBox="1"/>
          <p:nvPr/>
        </p:nvSpPr>
        <p:spPr>
          <a:xfrm>
            <a:off x="899592" y="386104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Climate change will place an even greater emphasis on need for forest health monitoring and research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A3C028-9E9E-441E-93D8-A561523D0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 t="25751" r="23225" b="26805"/>
          <a:stretch/>
        </p:blipFill>
        <p:spPr>
          <a:xfrm>
            <a:off x="6251915" y="4568934"/>
            <a:ext cx="1762737" cy="1762737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41A690DB-B07F-472F-99AF-5B33B6B1E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96" y="4657029"/>
            <a:ext cx="3320663" cy="163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36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4">
            <a:extLst>
              <a:ext uri="{FF2B5EF4-FFF2-40B4-BE49-F238E27FC236}">
                <a16:creationId xmlns:a16="http://schemas.microsoft.com/office/drawing/2014/main" id="{C991AD47-9C99-472F-BDAA-21B183F33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15">
            <a:extLst>
              <a:ext uri="{FF2B5EF4-FFF2-40B4-BE49-F238E27FC236}">
                <a16:creationId xmlns:a16="http://schemas.microsoft.com/office/drawing/2014/main" id="{9E706731-3860-4E73-9335-A870F674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06952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CD2ED21F-DC95-4AD1-8327-D561F5FCA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35252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3893343" cy="1325563"/>
          </a:xfrm>
        </p:spPr>
        <p:txBody>
          <a:bodyPr>
            <a:normAutofit/>
          </a:bodyPr>
          <a:lstStyle/>
          <a:p>
            <a:r>
              <a:rPr lang="en-CA" sz="3300"/>
              <a:t>1. Monitor local FH conditions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2021249"/>
            <a:ext cx="4280673" cy="4155713"/>
          </a:xfrm>
        </p:spPr>
        <p:txBody>
          <a:bodyPr>
            <a:normAutofit/>
          </a:bodyPr>
          <a:lstStyle/>
          <a:p>
            <a:r>
              <a:rPr lang="en-CA" sz="2800" b="1" dirty="0"/>
              <a:t>Aerial Overview Surveys</a:t>
            </a:r>
          </a:p>
          <a:p>
            <a:pPr lvl="1"/>
            <a:r>
              <a:rPr lang="en-CA" sz="1700" dirty="0"/>
              <a:t>All biotic &amp; abiotic factors</a:t>
            </a:r>
          </a:p>
          <a:p>
            <a:pPr lvl="1"/>
            <a:r>
              <a:rPr lang="en-CA" sz="1700" dirty="0"/>
              <a:t>Data 1920-present</a:t>
            </a:r>
          </a:p>
          <a:p>
            <a:pPr marL="393192" lvl="1" indent="0">
              <a:buNone/>
            </a:pPr>
            <a:endParaRPr lang="en-CA" sz="1700" dirty="0"/>
          </a:p>
          <a:p>
            <a:r>
              <a:rPr lang="en-CA" sz="1700" dirty="0"/>
              <a:t>Long term monitoring </a:t>
            </a:r>
          </a:p>
          <a:p>
            <a:r>
              <a:rPr lang="en-CA" sz="1700" dirty="0"/>
              <a:t>Historical trends</a:t>
            </a:r>
          </a:p>
          <a:p>
            <a:r>
              <a:rPr lang="en-CA" sz="1700" dirty="0"/>
              <a:t>Climate change impacts</a:t>
            </a:r>
          </a:p>
          <a:p>
            <a:endParaRPr lang="en-CA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9EC8FF-003A-4D44-B08F-38E7A284B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11" y="114443"/>
            <a:ext cx="2810502" cy="2810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B91B6A-0DD6-40D2-A3F1-A72D77032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438" y="3022987"/>
            <a:ext cx="2351290" cy="23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9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68292E-FF72-406B-BBB5-C17E0B060E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30" y="5140102"/>
            <a:ext cx="2743200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121F5-2A2D-4B38-929C-6A30F33333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8" t="32752" r="17977" b="-13670"/>
          <a:stretch/>
        </p:blipFill>
        <p:spPr>
          <a:xfrm>
            <a:off x="4589324" y="1196753"/>
            <a:ext cx="4488539" cy="41893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110CC-2A42-43DA-97D5-7DA151A9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4" y="6762"/>
            <a:ext cx="8229600" cy="1143000"/>
          </a:xfrm>
        </p:spPr>
        <p:txBody>
          <a:bodyPr/>
          <a:lstStyle/>
          <a:p>
            <a:r>
              <a:rPr lang="en-CA" dirty="0"/>
              <a:t>1. Monitor local FH conditions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53F909-5539-4854-B2B1-727A04438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568" y="911256"/>
            <a:ext cx="4040188" cy="394176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Permanent Monitoring Sites</a:t>
            </a:r>
          </a:p>
          <a:p>
            <a:pPr lvl="1"/>
            <a:r>
              <a:rPr lang="en-CA" dirty="0"/>
              <a:t>Western spruce budworm</a:t>
            </a:r>
          </a:p>
          <a:p>
            <a:pPr lvl="1"/>
            <a:r>
              <a:rPr lang="en-CA" dirty="0"/>
              <a:t>Douglas-fir tussock moth</a:t>
            </a:r>
          </a:p>
          <a:p>
            <a:pPr lvl="1"/>
            <a:r>
              <a:rPr lang="en-CA" dirty="0"/>
              <a:t>Western hemlock looper</a:t>
            </a:r>
          </a:p>
          <a:p>
            <a:pPr lvl="1"/>
            <a:r>
              <a:rPr lang="en-CA" dirty="0"/>
              <a:t>2-year cycle budworm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dirty="0"/>
              <a:t>Temporary Monitoring for emerging issues </a:t>
            </a:r>
          </a:p>
          <a:p>
            <a:pPr lvl="1"/>
            <a:r>
              <a:rPr lang="en-CA" dirty="0"/>
              <a:t>i.e. Black army cutworm</a:t>
            </a:r>
          </a:p>
          <a:p>
            <a:pPr lvl="1"/>
            <a:endParaRPr lang="en-CA" dirty="0"/>
          </a:p>
          <a:p>
            <a:r>
              <a:rPr lang="en-CA" dirty="0"/>
              <a:t>Invasive monitoring </a:t>
            </a:r>
          </a:p>
          <a:p>
            <a:pPr lvl="1"/>
            <a:r>
              <a:rPr lang="en-CA" dirty="0"/>
              <a:t>Gypsy moth</a:t>
            </a:r>
          </a:p>
          <a:p>
            <a:pPr lvl="1"/>
            <a:r>
              <a:rPr lang="en-CA" dirty="0"/>
              <a:t>Balsam woolly adelgid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77B6074-7EF3-4D10-91D9-16F15D6DED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4835" y="2059360"/>
            <a:ext cx="3943350" cy="221813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7CB51C-1033-49D4-B781-584E43A93F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" t="11762" r="26414" b="17079"/>
          <a:stretch/>
        </p:blipFill>
        <p:spPr>
          <a:xfrm rot="10800000">
            <a:off x="4600133" y="4650224"/>
            <a:ext cx="4488539" cy="24541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CA81B4-7E7B-4882-ABA7-25F8F4F0FE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0" t="7101" r="35229"/>
          <a:stretch/>
        </p:blipFill>
        <p:spPr>
          <a:xfrm rot="5400000">
            <a:off x="447305" y="4700502"/>
            <a:ext cx="1728190" cy="2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76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521DD34-C6F2-4402-9A01-962807DB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DF6D60-BEB6-459A-989B-C34352F7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764373"/>
            <a:ext cx="3865881" cy="12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Deliver Operational Programs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8A310-0A59-4ACA-B803-6786A0BC8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19" y="2194560"/>
            <a:ext cx="4277775" cy="402412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7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Assist Districts with:</a:t>
            </a:r>
          </a:p>
          <a:p>
            <a:pPr marL="109728" indent="-228600" defTabSz="914400"/>
            <a:endParaRPr lang="en-US" sz="17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Forest Health Strategic Plans &amp; Direction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7 TSAs updated 2019/20</a:t>
            </a:r>
          </a:p>
          <a:p>
            <a:pPr marL="109728"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Bark Beetle Programs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operations with Regional/ Provincial direction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Contract standards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inspections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storage and consistency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 assessments</a:t>
            </a:r>
          </a:p>
          <a:p>
            <a:pPr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59CBD04-A83E-4460-9E07-100B7D4778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90" b="4"/>
          <a:stretch/>
        </p:blipFill>
        <p:spPr>
          <a:xfrm rot="5400000">
            <a:off x="4072865" y="740432"/>
            <a:ext cx="3933497" cy="2452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12690A-90E5-487C-B9FA-6838754FA5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9" r="6" b="6"/>
          <a:stretch/>
        </p:blipFill>
        <p:spPr>
          <a:xfrm rot="16200000">
            <a:off x="6971191" y="365439"/>
            <a:ext cx="2538248" cy="18073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F6B7F2-E4EA-4335-B024-D79613909D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" b="3099"/>
          <a:stretch/>
        </p:blipFill>
        <p:spPr>
          <a:xfrm>
            <a:off x="7336632" y="2624474"/>
            <a:ext cx="1807370" cy="13090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4ABB1C-BC4B-44CB-ABA9-916A1D412C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r="2" b="2"/>
          <a:stretch/>
        </p:blipFill>
        <p:spPr>
          <a:xfrm>
            <a:off x="4813300" y="4019723"/>
            <a:ext cx="4330700" cy="28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71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3315999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74171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03D4BB-5E04-47FE-A956-E59AFC79A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12489"/>
            <a:ext cx="2153321" cy="2520567"/>
          </a:xfrm>
        </p:spPr>
        <p:txBody>
          <a:bodyPr anchor="t">
            <a:normAutofit/>
          </a:bodyPr>
          <a:lstStyle/>
          <a:p>
            <a:r>
              <a:rPr lang="en-CA" sz="2600" dirty="0">
                <a:solidFill>
                  <a:srgbClr val="FFFFFF"/>
                </a:solidFill>
              </a:rPr>
              <a:t>3. Gather and Analyze </a:t>
            </a:r>
            <a:br>
              <a:rPr lang="en-CA" sz="2600" dirty="0">
                <a:solidFill>
                  <a:srgbClr val="FFFFFF"/>
                </a:solidFill>
              </a:rPr>
            </a:br>
            <a:br>
              <a:rPr lang="en-CA" sz="2600" dirty="0">
                <a:solidFill>
                  <a:srgbClr val="FFFFFF"/>
                </a:solidFill>
              </a:rPr>
            </a:br>
            <a:r>
              <a:rPr lang="en-CA" sz="2600" dirty="0">
                <a:solidFill>
                  <a:srgbClr val="FFFFFF"/>
                </a:solidFill>
              </a:rPr>
              <a:t>Forest Health Research Data</a:t>
            </a:r>
            <a:br>
              <a:rPr lang="en-CA" sz="2600" dirty="0">
                <a:solidFill>
                  <a:srgbClr val="FFFFFF"/>
                </a:solidFill>
              </a:rPr>
            </a:br>
            <a:endParaRPr lang="en-CA" sz="26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1F6D2-719C-408D-8B0B-EF29A74FD8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1015" y="534971"/>
            <a:ext cx="1928759" cy="4939621"/>
          </a:xfrm>
        </p:spPr>
        <p:txBody>
          <a:bodyPr>
            <a:normAutofit/>
          </a:bodyPr>
          <a:lstStyle/>
          <a:p>
            <a:r>
              <a:rPr lang="en-CA" sz="1700" dirty="0"/>
              <a:t>Long term soil productivity &amp; silviculture trials</a:t>
            </a:r>
          </a:p>
          <a:p>
            <a:r>
              <a:rPr lang="en-CA" sz="1700" dirty="0"/>
              <a:t>Black army cutworm trap calibrations</a:t>
            </a:r>
          </a:p>
          <a:p>
            <a:r>
              <a:rPr lang="en-CA" sz="1700" dirty="0" err="1"/>
              <a:t>Whitebark</a:t>
            </a:r>
            <a:r>
              <a:rPr lang="en-CA" sz="1700" dirty="0"/>
              <a:t> Retention research</a:t>
            </a:r>
          </a:p>
          <a:p>
            <a:r>
              <a:rPr lang="en-CA" sz="1700" dirty="0"/>
              <a:t>Cumulative Effects Modelling</a:t>
            </a:r>
          </a:p>
          <a:p>
            <a:r>
              <a:rPr lang="en-CA" sz="1700" dirty="0"/>
              <a:t>Caribou Pen assessment</a:t>
            </a:r>
          </a:p>
          <a:p>
            <a:pPr marL="285750" indent="-285750">
              <a:buFontTx/>
              <a:buChar char="-"/>
            </a:pPr>
            <a:endParaRPr lang="en-CA" sz="1700" dirty="0"/>
          </a:p>
          <a:p>
            <a:endParaRPr lang="en-CA" sz="1700" dirty="0"/>
          </a:p>
          <a:p>
            <a:endParaRPr lang="en-CA" sz="17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F0868C-1AA6-4C5B-9F54-006E2495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4790" y="534971"/>
            <a:ext cx="2194560" cy="4939621"/>
          </a:xfrm>
        </p:spPr>
        <p:txBody>
          <a:bodyPr>
            <a:normAutofit/>
          </a:bodyPr>
          <a:lstStyle/>
          <a:p>
            <a:r>
              <a:rPr lang="en-CA" sz="1700" dirty="0"/>
              <a:t>Douglas-fir beetle – funnel trap lure improvements</a:t>
            </a:r>
          </a:p>
          <a:p>
            <a:r>
              <a:rPr lang="en-CA" sz="1700" dirty="0"/>
              <a:t>Spruce bark beetle – repellent improvements</a:t>
            </a:r>
          </a:p>
          <a:p>
            <a:r>
              <a:rPr lang="en-CA" sz="1700" dirty="0"/>
              <a:t>Western Red Cedar Decline</a:t>
            </a:r>
          </a:p>
          <a:p>
            <a:r>
              <a:rPr lang="en-CA" sz="1700" dirty="0"/>
              <a:t>Drought and fire interactions with forest health agents</a:t>
            </a:r>
          </a:p>
          <a:p>
            <a:r>
              <a:rPr lang="en-CA" sz="1700" dirty="0"/>
              <a:t>More….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92018-50BD-4BFF-A013-35428BAD3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3" t="17316" r="22422"/>
          <a:stretch/>
        </p:blipFill>
        <p:spPr>
          <a:xfrm>
            <a:off x="7496444" y="4091184"/>
            <a:ext cx="1624675" cy="2766816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785F3-09D7-415D-BDCB-79A8B4FEAC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3608" r="19569" b="12045"/>
          <a:stretch/>
        </p:blipFill>
        <p:spPr>
          <a:xfrm>
            <a:off x="2570510" y="4091184"/>
            <a:ext cx="2512378" cy="2766816"/>
          </a:xfrm>
          <a:prstGeom prst="roundRect">
            <a:avLst>
              <a:gd name="adj" fmla="val 8594"/>
            </a:avLst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07FD8-F7D0-414D-81EA-547884FE6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4704" y="4437036"/>
            <a:ext cx="2766816" cy="2075112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1792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181E26-89C4-4A14-92DE-0F4C4B0E9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21FB6E1-EB9D-4187-94D1-66B82386D0B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2" r="2" b="2"/>
          <a:stretch/>
        </p:blipFill>
        <p:spPr>
          <a:xfrm>
            <a:off x="4940497" y="1690689"/>
            <a:ext cx="4203503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8" name="Picture 2" descr="C:\Users\mduthieh\Pictures\2018-04-10_Slocan Valley IBD session formal tal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5" r="2" b="18192"/>
          <a:stretch/>
        </p:blipFill>
        <p:spPr bwMode="auto">
          <a:xfrm>
            <a:off x="3593306" y="4357117"/>
            <a:ext cx="5550694" cy="2500884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37">
            <a:extLst>
              <a:ext uri="{FF2B5EF4-FFF2-40B4-BE49-F238E27FC236}">
                <a16:creationId xmlns:a16="http://schemas.microsoft.com/office/drawing/2014/main" id="{13958066-7CBD-4B89-8F46-614C4F28B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691641"/>
            <a:ext cx="5678446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 indent="-514350" defTabSz="914400"/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4. Provide extension and expert consultative services to local decision makers, industry, and the public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8650" y="2015406"/>
            <a:ext cx="3823334" cy="40659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Training 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Districts, First Nations, licensees, Woodlots, contractors, BC and National Parks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Formal courses offered in Cranbrook, Castlegar, Rock Creek, Golden, Revelstoke, Panorama, Nelson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Public info sessions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Licensee Open Houses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 tours 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Public site visits/ Pest ID</a:t>
            </a:r>
          </a:p>
          <a:p>
            <a:pPr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107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957F59-D989-4378-954C-C444BDFE8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-86782"/>
            <a:ext cx="8229600" cy="1143000"/>
          </a:xfrm>
        </p:spPr>
        <p:txBody>
          <a:bodyPr/>
          <a:lstStyle/>
          <a:p>
            <a:r>
              <a:rPr lang="en-CA" dirty="0"/>
              <a:t>Drought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606566C-7E0D-426E-ABA2-DE884DD6A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381884"/>
              </p:ext>
            </p:extLst>
          </p:nvPr>
        </p:nvGraphicFramePr>
        <p:xfrm>
          <a:off x="487554" y="562769"/>
          <a:ext cx="8003232" cy="5732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6375376-675C-43A7-881D-3E76F6F86C0E}"/>
              </a:ext>
            </a:extLst>
          </p:cNvPr>
          <p:cNvSpPr txBox="1"/>
          <p:nvPr/>
        </p:nvSpPr>
        <p:spPr>
          <a:xfrm>
            <a:off x="5226164" y="6295231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Boundary TSA – heaviest hit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18D99-696B-4471-B1C1-6F29EBB7EC72}"/>
              </a:ext>
            </a:extLst>
          </p:cNvPr>
          <p:cNvSpPr txBox="1"/>
          <p:nvPr/>
        </p:nvSpPr>
        <p:spPr>
          <a:xfrm>
            <a:off x="179512" y="206084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1816795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8B9ECA-6585-4614-A9DF-01CE40A7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FF0000"/>
                </a:solidFill>
              </a:rPr>
              <a:t>Drought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62DCD9-FC63-4F06-B2EF-B0060CF75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712" y="9331"/>
            <a:ext cx="12191999" cy="68580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0EA492-C3C0-4527-82A5-40B0AF7F6766}"/>
              </a:ext>
            </a:extLst>
          </p:cNvPr>
          <p:cNvSpPr txBox="1"/>
          <p:nvPr/>
        </p:nvSpPr>
        <p:spPr>
          <a:xfrm>
            <a:off x="862570" y="1916832"/>
            <a:ext cx="6793433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b="1" dirty="0"/>
              <a:t>“Hot droughts” </a:t>
            </a:r>
            <a:r>
              <a:rPr lang="en-US" sz="1600" dirty="0"/>
              <a:t>(low precipitation in combination with high temperatures)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direct impacts on tree physiology such as</a:t>
            </a:r>
          </a:p>
          <a:p>
            <a:pPr marL="742950" lvl="1" indent="-285750">
              <a:buFontTx/>
              <a:buChar char="-"/>
            </a:pPr>
            <a:r>
              <a:rPr lang="en-US" sz="1600" dirty="0"/>
              <a:t>reduced growth, </a:t>
            </a:r>
          </a:p>
          <a:p>
            <a:pPr marL="742950" lvl="1" indent="-285750">
              <a:buFontTx/>
              <a:buChar char="-"/>
            </a:pPr>
            <a:r>
              <a:rPr lang="en-US" sz="1600" dirty="0"/>
              <a:t>crown die­‐back, and </a:t>
            </a:r>
          </a:p>
          <a:p>
            <a:pPr marL="742950" lvl="1" indent="-285750">
              <a:buFontTx/>
              <a:buChar char="-"/>
            </a:pPr>
            <a:r>
              <a:rPr lang="en-US" sz="1600" dirty="0"/>
              <a:t>mortality; 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or indirect impacts such decreased resistance to insect and disease attack, resulting in mortality</a:t>
            </a:r>
            <a:endParaRPr lang="en-CA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7C790C-7480-4047-9932-EB048482B0A7}"/>
              </a:ext>
            </a:extLst>
          </p:cNvPr>
          <p:cNvSpPr txBox="1"/>
          <p:nvPr/>
        </p:nvSpPr>
        <p:spPr>
          <a:xfrm>
            <a:off x="841650" y="4053816"/>
            <a:ext cx="668440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Bark beetles, engraver beetles, and weevils are particularly sensitive to drought conditions with populations increasing!</a:t>
            </a:r>
          </a:p>
        </p:txBody>
      </p:sp>
    </p:spTree>
    <p:extLst>
      <p:ext uri="{BB962C8B-B14F-4D97-AF65-F5344CB8AC3E}">
        <p14:creationId xmlns:p14="http://schemas.microsoft.com/office/powerpoint/2010/main" val="113945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08509C5-FB9C-49FA-9CD2-F74896305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033265"/>
            <a:ext cx="4187957" cy="314096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7E1F36-27D5-4915-8F83-81C19A5A6F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Douglas-fir Beetle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23FBB-BA0E-46EE-A988-803A988BA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95" y="6004445"/>
            <a:ext cx="3898776" cy="853555"/>
          </a:xfrm>
        </p:spPr>
        <p:txBody>
          <a:bodyPr>
            <a:normAutofit/>
          </a:bodyPr>
          <a:lstStyle/>
          <a:p>
            <a:r>
              <a:rPr lang="en-CA" sz="2400" dirty="0"/>
              <a:t>Most emerging issue (drought, fires, constraints)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A06599D-BA27-4A7D-B9F3-36446A5BFE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92314"/>
              </p:ext>
            </p:extLst>
          </p:nvPr>
        </p:nvGraphicFramePr>
        <p:xfrm>
          <a:off x="1769005" y="1431113"/>
          <a:ext cx="7200800" cy="5102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Arrow: Down 7">
            <a:extLst>
              <a:ext uri="{FF2B5EF4-FFF2-40B4-BE49-F238E27FC236}">
                <a16:creationId xmlns:a16="http://schemas.microsoft.com/office/drawing/2014/main" id="{758BAC09-2824-4E8E-B657-BB358129FAB5}"/>
              </a:ext>
            </a:extLst>
          </p:cNvPr>
          <p:cNvSpPr/>
          <p:nvPr/>
        </p:nvSpPr>
        <p:spPr>
          <a:xfrm>
            <a:off x="8172400" y="1417638"/>
            <a:ext cx="72008" cy="4892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E23B3D-AD22-41F6-9D26-BEAD65D79D96}"/>
              </a:ext>
            </a:extLst>
          </p:cNvPr>
          <p:cNvSpPr txBox="1"/>
          <p:nvPr/>
        </p:nvSpPr>
        <p:spPr>
          <a:xfrm>
            <a:off x="7236296" y="1061781"/>
            <a:ext cx="1811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Arrow &amp; Invermere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4EE19E9-CDEC-4BC4-937D-1048CBC415CF}"/>
              </a:ext>
            </a:extLst>
          </p:cNvPr>
          <p:cNvSpPr/>
          <p:nvPr/>
        </p:nvSpPr>
        <p:spPr>
          <a:xfrm>
            <a:off x="8485919" y="1431113"/>
            <a:ext cx="72008" cy="489204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41379-6B79-4687-89BF-9B88B8886CEB}"/>
              </a:ext>
            </a:extLst>
          </p:cNvPr>
          <p:cNvSpPr txBox="1"/>
          <p:nvPr/>
        </p:nvSpPr>
        <p:spPr>
          <a:xfrm>
            <a:off x="1043608" y="3212976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16702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animBg="1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3024FB-1DCD-461D-B4A9-F7DF2C92B8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0102" y="1480969"/>
            <a:ext cx="6882602" cy="387146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4E156D-D5F2-4F63-9E19-A66FA799E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2602"/>
            <a:ext cx="8229600" cy="11430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Mountain Pine Beetle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92A339-31BC-4434-A232-652A1F1D9C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997553"/>
              </p:ext>
            </p:extLst>
          </p:nvPr>
        </p:nvGraphicFramePr>
        <p:xfrm>
          <a:off x="179513" y="1340768"/>
          <a:ext cx="536615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8FC4FD-55F5-43FC-BDCC-0A6858E84BAF}"/>
              </a:ext>
            </a:extLst>
          </p:cNvPr>
          <p:cNvSpPr txBox="1"/>
          <p:nvPr/>
        </p:nvSpPr>
        <p:spPr>
          <a:xfrm>
            <a:off x="457200" y="5939904"/>
            <a:ext cx="59150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Next wave is coming…..attacking smaller diameter trees previously effected by drought</a:t>
            </a:r>
          </a:p>
        </p:txBody>
      </p:sp>
    </p:spTree>
    <p:extLst>
      <p:ext uri="{BB962C8B-B14F-4D97-AF65-F5344CB8AC3E}">
        <p14:creationId xmlns:p14="http://schemas.microsoft.com/office/powerpoint/2010/main" val="245912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73F287-7666-4A3D-91EA-A895DF424D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61356" y="1317840"/>
            <a:ext cx="6858000" cy="42484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7E1F36-27D5-4915-8F83-81C19A5A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8391"/>
            <a:ext cx="7886700" cy="13255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Spruce Beetle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23FBB-BA0E-46EE-A988-803A988BA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481328"/>
            <a:ext cx="5359524" cy="4525963"/>
          </a:xfrm>
        </p:spPr>
        <p:txBody>
          <a:bodyPr>
            <a:normAutofit/>
          </a:bodyPr>
          <a:lstStyle/>
          <a:p>
            <a:r>
              <a:rPr lang="en-CA" sz="1800" dirty="0"/>
              <a:t>2013 Floods – Invermere/ Cranbrook</a:t>
            </a:r>
          </a:p>
          <a:p>
            <a:r>
              <a:rPr lang="en-CA" sz="1800" dirty="0"/>
              <a:t>Palliser/ Elk Valley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405049C-7D2E-4980-9E45-05258F9AC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57898"/>
              </p:ext>
            </p:extLst>
          </p:nvPr>
        </p:nvGraphicFramePr>
        <p:xfrm>
          <a:off x="3491880" y="2217493"/>
          <a:ext cx="535952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2CBD3FF-D6E1-4891-99CF-EBEC5FD2DC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99" y="2327326"/>
            <a:ext cx="2982646" cy="167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47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0B1967-52F8-477B-BFED-D3AC929C9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Western Balsam Bark Beetle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95C90E-9D86-4DF4-8764-E18AE1D766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63026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D9F0FC7-1E5C-4F6D-89F0-EF05812B0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390247"/>
              </p:ext>
            </p:extLst>
          </p:nvPr>
        </p:nvGraphicFramePr>
        <p:xfrm>
          <a:off x="1524000" y="1484784"/>
          <a:ext cx="6096000" cy="178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982816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8413166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42299791"/>
                    </a:ext>
                  </a:extLst>
                </a:gridCol>
              </a:tblGrid>
              <a:tr h="283056">
                <a:tc>
                  <a:txBody>
                    <a:bodyPr/>
                    <a:lstStyle/>
                    <a:p>
                      <a:r>
                        <a:rPr lang="en-CA" dirty="0"/>
                        <a:t>KBR ha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Last 10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8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IBB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316,000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7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IBM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407,400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81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65,000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2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IBD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12,000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dirty="0"/>
                        <a:t>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03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67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521DD34-C6F2-4402-9A01-962807DB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51634A-79E9-4433-887F-FE1C5F4D4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764373"/>
            <a:ext cx="3865881" cy="1293028"/>
          </a:xfrm>
        </p:spPr>
        <p:txBody>
          <a:bodyPr>
            <a:normAutofit/>
          </a:bodyPr>
          <a:lstStyle/>
          <a:p>
            <a:r>
              <a:rPr lang="en-CA" sz="3500"/>
              <a:t>Western balsam bark beetle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0D225F-3484-4971-9C77-1AC119FB8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2194560"/>
            <a:ext cx="3865880" cy="4024125"/>
          </a:xfrm>
        </p:spPr>
        <p:txBody>
          <a:bodyPr>
            <a:normAutofit/>
          </a:bodyPr>
          <a:lstStyle/>
          <a:p>
            <a:r>
              <a:rPr lang="en-CA" sz="1700"/>
              <a:t>Attack rates are accelerating</a:t>
            </a:r>
          </a:p>
          <a:p>
            <a:pPr marL="109728" indent="0">
              <a:buNone/>
            </a:pPr>
            <a:endParaRPr lang="en-CA" sz="1700"/>
          </a:p>
          <a:p>
            <a:r>
              <a:rPr lang="en-CA" sz="1700"/>
              <a:t>Very little Bl is being salvaged, therefore few impacted stands rehabilated </a:t>
            </a:r>
          </a:p>
          <a:p>
            <a:pPr marL="109728" indent="0">
              <a:buNone/>
            </a:pPr>
            <a:endParaRPr lang="en-CA" sz="1700"/>
          </a:p>
          <a:p>
            <a:r>
              <a:rPr lang="en-CA" sz="1700"/>
              <a:t>Climate change repercussions in these high elevation forest much more drastic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4BF1B-169A-4710-95D7-EB049C12CC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426" r="3" b="439"/>
          <a:stretch/>
        </p:blipFill>
        <p:spPr>
          <a:xfrm rot="5400000">
            <a:off x="4072865" y="740432"/>
            <a:ext cx="3933497" cy="2452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586C69-7A2F-4E5A-B2BE-AB54B4E05E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7" r="31599" b="4"/>
          <a:stretch/>
        </p:blipFill>
        <p:spPr>
          <a:xfrm>
            <a:off x="7336630" y="10"/>
            <a:ext cx="1807370" cy="2538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4B120-63CE-4AFD-B283-0039A44681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" r="-10" b="-10"/>
          <a:stretch/>
        </p:blipFill>
        <p:spPr>
          <a:xfrm>
            <a:off x="7336632" y="2624474"/>
            <a:ext cx="1807370" cy="13090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A24E19-7142-4719-B551-BCC6CFB694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3"/>
          <a:stretch/>
        </p:blipFill>
        <p:spPr>
          <a:xfrm>
            <a:off x="4813300" y="4019723"/>
            <a:ext cx="4330700" cy="28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45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2" t="2778" r="6427" b="1389"/>
          <a:stretch/>
        </p:blipFill>
        <p:spPr>
          <a:xfrm>
            <a:off x="570644" y="-57959"/>
            <a:ext cx="8609868" cy="69159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2" t="2778" r="6427" b="1389"/>
          <a:stretch/>
        </p:blipFill>
        <p:spPr>
          <a:xfrm>
            <a:off x="570644" y="-57959"/>
            <a:ext cx="8609868" cy="6915959"/>
          </a:xfrm>
          <a:prstGeom prst="rect">
            <a:avLst/>
          </a:prstGeom>
        </p:spPr>
      </p:pic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78230" y="4130299"/>
          <a:ext cx="3854217" cy="2595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0482" y="1937612"/>
            <a:ext cx="2182874" cy="131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0227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AF936-626C-406B-8D96-9F99FD35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74" y="152475"/>
            <a:ext cx="6691129" cy="1300598"/>
          </a:xfrm>
        </p:spPr>
        <p:txBody>
          <a:bodyPr>
            <a:noAutofit/>
          </a:bodyPr>
          <a:lstStyle/>
          <a:p>
            <a:pPr algn="ctr"/>
            <a:r>
              <a:rPr lang="en-CA" sz="3200" dirty="0"/>
              <a:t>Bark Beetle Program Summaries </a:t>
            </a:r>
            <a:br>
              <a:rPr lang="en-CA" sz="3200" dirty="0"/>
            </a:br>
            <a:r>
              <a:rPr lang="en-CA" sz="3200" dirty="0"/>
              <a:t>2019-2020 Estimates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D30D50-3D41-4B4F-B270-E33370625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371188"/>
              </p:ext>
            </p:extLst>
          </p:nvPr>
        </p:nvGraphicFramePr>
        <p:xfrm>
          <a:off x="899592" y="1407083"/>
          <a:ext cx="6357613" cy="400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320">
                  <a:extLst>
                    <a:ext uri="{9D8B030D-6E8A-4147-A177-3AD203B41FA5}">
                      <a16:colId xmlns:a16="http://schemas.microsoft.com/office/drawing/2014/main" val="280088150"/>
                    </a:ext>
                  </a:extLst>
                </a:gridCol>
                <a:gridCol w="1106487">
                  <a:extLst>
                    <a:ext uri="{9D8B030D-6E8A-4147-A177-3AD203B41FA5}">
                      <a16:colId xmlns:a16="http://schemas.microsoft.com/office/drawing/2014/main" val="900028565"/>
                    </a:ext>
                  </a:extLst>
                </a:gridCol>
                <a:gridCol w="1589403">
                  <a:extLst>
                    <a:ext uri="{9D8B030D-6E8A-4147-A177-3AD203B41FA5}">
                      <a16:colId xmlns:a16="http://schemas.microsoft.com/office/drawing/2014/main" val="1901053691"/>
                    </a:ext>
                  </a:extLst>
                </a:gridCol>
                <a:gridCol w="1589403">
                  <a:extLst>
                    <a:ext uri="{9D8B030D-6E8A-4147-A177-3AD203B41FA5}">
                      <a16:colId xmlns:a16="http://schemas.microsoft.com/office/drawing/2014/main" val="2304773554"/>
                    </a:ext>
                  </a:extLst>
                </a:gridCol>
              </a:tblGrid>
              <a:tr h="303370">
                <a:tc>
                  <a:txBody>
                    <a:bodyPr/>
                    <a:lstStyle/>
                    <a:p>
                      <a:r>
                        <a:rPr lang="en-CA" sz="1800" dirty="0"/>
                        <a:t>Activity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DSE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DRM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KBR Total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7721316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800" b="1" dirty="0"/>
                        <a:t>Detailed aerial survey (ha)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539,750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524,603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1,064,353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41146411"/>
                  </a:ext>
                </a:extLst>
              </a:tr>
              <a:tr h="788763">
                <a:tc>
                  <a:txBody>
                    <a:bodyPr/>
                    <a:lstStyle/>
                    <a:p>
                      <a:r>
                        <a:rPr lang="en-CA" sz="1800" b="1" dirty="0"/>
                        <a:t>Ground surveys (sites)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267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455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722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21354502"/>
                  </a:ext>
                </a:extLst>
              </a:tr>
              <a:tr h="788763">
                <a:tc>
                  <a:txBody>
                    <a:bodyPr/>
                    <a:lstStyle/>
                    <a:p>
                      <a:r>
                        <a:rPr lang="en-CA" sz="1800" b="1" dirty="0"/>
                        <a:t>Funnel trapping (sites)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150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76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226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07878337"/>
                  </a:ext>
                </a:extLst>
              </a:tr>
              <a:tr h="303370">
                <a:tc>
                  <a:txBody>
                    <a:bodyPr/>
                    <a:lstStyle/>
                    <a:p>
                      <a:r>
                        <a:rPr lang="en-CA" sz="1800" b="1" dirty="0"/>
                        <a:t>Trap trees (#s)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733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753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10083490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800" b="1" dirty="0"/>
                        <a:t>Fall and burn (trees)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320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2,483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2,803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71327423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800" b="1" dirty="0"/>
                        <a:t>MCH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1,230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000" b="1" dirty="0"/>
                        <a:t>1,230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3790710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65978D2-0213-4379-A995-720947A419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t="15883" r="29030"/>
          <a:stretch/>
        </p:blipFill>
        <p:spPr>
          <a:xfrm rot="5400000">
            <a:off x="7624401" y="1350044"/>
            <a:ext cx="1656186" cy="20287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C86972-6226-4FAB-BE51-8E547B4544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6" t="11322" r="20659"/>
          <a:stretch/>
        </p:blipFill>
        <p:spPr>
          <a:xfrm rot="5400000">
            <a:off x="7755025" y="-346764"/>
            <a:ext cx="1596126" cy="2250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FAC90F-9C71-4D0C-B6DB-4421D6FC54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" b="28397"/>
          <a:stretch/>
        </p:blipFill>
        <p:spPr>
          <a:xfrm rot="10800000">
            <a:off x="572077" y="5315002"/>
            <a:ext cx="3851920" cy="15804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22FCA4-4BED-43E7-A906-701208EB74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7"/>
          <a:stretch/>
        </p:blipFill>
        <p:spPr>
          <a:xfrm rot="5400000">
            <a:off x="6518418" y="4112213"/>
            <a:ext cx="3679498" cy="1840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ED0F5E-D80D-4F0C-BB79-E34386F4E8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97" y="5296964"/>
            <a:ext cx="3003977" cy="168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35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B138DE6-CB36-4721-9670-58887C1199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2" t="-454"/>
          <a:stretch/>
        </p:blipFill>
        <p:spPr>
          <a:xfrm>
            <a:off x="4806121" y="-101943"/>
            <a:ext cx="4677754" cy="31314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FB6A99-7D91-4E43-AA1C-52A83A06F1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96592" y="4216830"/>
            <a:ext cx="4956624" cy="2788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4283968" cy="1143000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Western Spruce Budworm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9168" y="1458118"/>
            <a:ext cx="4402832" cy="3941763"/>
          </a:xfrm>
        </p:spPr>
        <p:txBody>
          <a:bodyPr/>
          <a:lstStyle/>
          <a:p>
            <a:pPr lvl="1"/>
            <a:r>
              <a:rPr lang="en-CA" dirty="0"/>
              <a:t>Reduces incremental growth, kills tree after multiple years</a:t>
            </a:r>
          </a:p>
          <a:p>
            <a:pPr lvl="1"/>
            <a:r>
              <a:rPr lang="en-CA" dirty="0"/>
              <a:t>Understory most effected</a:t>
            </a:r>
          </a:p>
          <a:p>
            <a:pPr lvl="1"/>
            <a:r>
              <a:rPr lang="en-CA" dirty="0"/>
              <a:t>TOR and CAR Spraying in 2020</a:t>
            </a:r>
          </a:p>
          <a:p>
            <a:pPr lvl="1"/>
            <a:r>
              <a:rPr lang="en-CA" dirty="0"/>
              <a:t>Numbers still too low to spray in KBR, will continue to monitor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21712-385D-4C2F-B916-59CF42F1356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B7767F-BD73-4DF8-9A42-A39067F0AF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7" t="22812" r="10672" b="8459"/>
          <a:stretch/>
        </p:blipFill>
        <p:spPr>
          <a:xfrm>
            <a:off x="4860032" y="2034214"/>
            <a:ext cx="4283968" cy="218261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27504B3-CBF6-4291-9159-6A5AF36805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744175"/>
              </p:ext>
            </p:extLst>
          </p:nvPr>
        </p:nvGraphicFramePr>
        <p:xfrm>
          <a:off x="5125791" y="3854071"/>
          <a:ext cx="3849041" cy="2805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0857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4283968" cy="1143000"/>
          </a:xfrm>
        </p:spPr>
        <p:txBody>
          <a:bodyPr>
            <a:normAutofit/>
          </a:bodyPr>
          <a:lstStyle/>
          <a:p>
            <a:pPr algn="ctr"/>
            <a:r>
              <a:rPr lang="en-CA" dirty="0"/>
              <a:t>Western Spruce Budworm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9168" y="1458118"/>
            <a:ext cx="4402832" cy="3941763"/>
          </a:xfrm>
        </p:spPr>
        <p:txBody>
          <a:bodyPr/>
          <a:lstStyle/>
          <a:p>
            <a:pPr lvl="1"/>
            <a:r>
              <a:rPr lang="en-CA" dirty="0"/>
              <a:t>Last spray 2012</a:t>
            </a:r>
          </a:p>
          <a:p>
            <a:pPr lvl="1"/>
            <a:endParaRPr lang="en-CA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F195B63-2FFE-4B6A-87B8-2EC16A6A04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950" y="-187702"/>
            <a:ext cx="3114675" cy="2847975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7767F-BD73-4DF8-9A42-A39067F0AF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7" t="22812" r="10672" b="8459"/>
          <a:stretch/>
        </p:blipFill>
        <p:spPr>
          <a:xfrm>
            <a:off x="4860032" y="2034214"/>
            <a:ext cx="4283968" cy="218261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27504B3-CBF6-4291-9159-6A5AF3680506}"/>
              </a:ext>
            </a:extLst>
          </p:cNvPr>
          <p:cNvGraphicFramePr>
            <a:graphicFrameLocks/>
          </p:cNvGraphicFramePr>
          <p:nvPr/>
        </p:nvGraphicFramePr>
        <p:xfrm>
          <a:off x="5125791" y="3854071"/>
          <a:ext cx="3849041" cy="2805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DAE4FCF-33AA-4BC4-816C-DCD84AD67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" y="1783298"/>
            <a:ext cx="8956083" cy="505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65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BA3DF43-E402-47FC-91E4-36273D81288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17"/>
          <a:stretch/>
        </p:blipFill>
        <p:spPr>
          <a:xfrm rot="5400000">
            <a:off x="5618808" y="3332812"/>
            <a:ext cx="4062558" cy="2987822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DAA15-84AB-41BE-BB9D-8BF27EC751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8" r="-3" b="6819"/>
          <a:stretch/>
        </p:blipFill>
        <p:spPr>
          <a:xfrm>
            <a:off x="4444680" y="10"/>
            <a:ext cx="469931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6" name="Picture 5" descr="OverviewPlotMap2016">
            <a:extLst>
              <a:ext uri="{FF2B5EF4-FFF2-40B4-BE49-F238E27FC236}">
                <a16:creationId xmlns:a16="http://schemas.microsoft.com/office/drawing/2014/main" id="{D78573FF-14F9-4801-9D91-0F4D66371D2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2" r="6671"/>
          <a:stretch/>
        </p:blipFill>
        <p:spPr bwMode="auto">
          <a:xfrm>
            <a:off x="5241306" y="2286000"/>
            <a:ext cx="3902692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  <a:noFill/>
        </p:spPr>
      </p:pic>
      <p:sp>
        <p:nvSpPr>
          <p:cNvPr id="14" name="Freeform 16">
            <a:extLst>
              <a:ext uri="{FF2B5EF4-FFF2-40B4-BE49-F238E27FC236}">
                <a16:creationId xmlns:a16="http://schemas.microsoft.com/office/drawing/2014/main" id="{98BA90CC-0056-473E-80AE-8CB0EE6A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2652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89334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Douglas-fir tussock moth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021249"/>
            <a:ext cx="4280673" cy="415571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slightly </a:t>
            </a:r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 near Rock Creek, east to Greenwood, and in Midway (Boundary)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 private land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Kills trees in single year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concerns –allergic reaction</a:t>
            </a:r>
          </a:p>
          <a:p>
            <a:pPr indent="-228600" defTabSz="914400"/>
            <a:r>
              <a:rPr lang="en-US" sz="1700" dirty="0"/>
              <a:t>Will continue to monitor</a:t>
            </a: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80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idcf.nrcan.gc.ca/images_web/imfc/insectes/moyen/1000030.jpg">
            <a:extLst>
              <a:ext uri="{FF2B5EF4-FFF2-40B4-BE49-F238E27FC236}">
                <a16:creationId xmlns:a16="http://schemas.microsoft.com/office/drawing/2014/main" id="{2496A1B1-2B14-4135-B799-BBAC5F20B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7" r="-3" b="21034"/>
          <a:stretch/>
        </p:blipFill>
        <p:spPr bwMode="auto">
          <a:xfrm>
            <a:off x="4444680" y="10"/>
            <a:ext cx="469931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48AE86-5B2D-4C1D-AE95-D413D997599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1" r="3" b="3813"/>
          <a:stretch/>
        </p:blipFill>
        <p:spPr>
          <a:xfrm>
            <a:off x="5241306" y="2286000"/>
            <a:ext cx="3902692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B8C2BA-9349-47AC-A2B4-AF7068E3A4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" r="4" b="4"/>
          <a:stretch/>
        </p:blipFill>
        <p:spPr>
          <a:xfrm>
            <a:off x="6035713" y="4572000"/>
            <a:ext cx="3108287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71" name="Freeform 16">
            <a:extLst>
              <a:ext uri="{FF2B5EF4-FFF2-40B4-BE49-F238E27FC236}">
                <a16:creationId xmlns:a16="http://schemas.microsoft.com/office/drawing/2014/main" id="{98BA90CC-0056-473E-80AE-8CB0EE6A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2652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89334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Western Hemlock Looper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021249"/>
            <a:ext cx="4280673" cy="4155713"/>
          </a:xfrm>
        </p:spPr>
        <p:txBody>
          <a:bodyPr vert="horz" lIns="91440" tIns="45720" rIns="91440" bIns="45720" rtlCol="0">
            <a:normAutofit/>
          </a:bodyPr>
          <a:lstStyle/>
          <a:p>
            <a:pPr lvl="1"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kill hemlock 1-2 years; approximately 20 year cycle</a:t>
            </a:r>
          </a:p>
          <a:p>
            <a:pPr lvl="1"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 increasing </a:t>
            </a:r>
          </a:p>
          <a:p>
            <a:pPr lvl="2"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larvae found in 24/25 sites; 3 fold increase</a:t>
            </a:r>
          </a:p>
          <a:p>
            <a:pPr lvl="2" indent="-228600" defTabSz="914400"/>
            <a:r>
              <a:rPr lang="en-US" sz="1700" b="1" dirty="0"/>
              <a:t>Adult t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rap catches – 4 fold increase</a:t>
            </a:r>
          </a:p>
          <a:p>
            <a:pPr lvl="1"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 sprayed </a:t>
            </a:r>
            <a:r>
              <a:rPr lang="en-US" sz="1700" b="1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Btk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protection of Caribou habitat north Revelstoke</a:t>
            </a:r>
          </a:p>
          <a:p>
            <a:pPr lvl="1" indent="-228600" defTabSz="914400"/>
            <a:r>
              <a:rPr lang="en-US" sz="1700" b="1" dirty="0"/>
              <a:t>Will continue to monitor</a:t>
            </a: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260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F41304-6272-42D4-9F30-4BDD2BBE8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5390"/>
            <a:ext cx="3943350" cy="17099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Gypsy Moth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EC702D-2A34-48CE-B91E-2A8C164274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8" r="-3" b="9643"/>
          <a:stretch/>
        </p:blipFill>
        <p:spPr>
          <a:xfrm>
            <a:off x="4444679" y="10"/>
            <a:ext cx="4699320" cy="1709918"/>
          </a:xfrm>
          <a:custGeom>
            <a:avLst/>
            <a:gdLst>
              <a:gd name="connsiteX0" fmla="*/ 0 w 6265760"/>
              <a:gd name="connsiteY0" fmla="*/ 0 h 1709928"/>
              <a:gd name="connsiteX1" fmla="*/ 6265760 w 6265760"/>
              <a:gd name="connsiteY1" fmla="*/ 0 h 1709928"/>
              <a:gd name="connsiteX2" fmla="*/ 6265760 w 6265760"/>
              <a:gd name="connsiteY2" fmla="*/ 1709928 h 1709928"/>
              <a:gd name="connsiteX3" fmla="*/ 795246 w 6265760"/>
              <a:gd name="connsiteY3" fmla="*/ 1709928 h 1709928"/>
              <a:gd name="connsiteX4" fmla="*/ 790682 w 6265760"/>
              <a:gd name="connsiteY4" fmla="*/ 1700078 h 1709928"/>
              <a:gd name="connsiteX5" fmla="*/ 787724 w 6265760"/>
              <a:gd name="connsiteY5" fmla="*/ 1700078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60" h="1709928">
                <a:moveTo>
                  <a:pt x="0" y="0"/>
                </a:moveTo>
                <a:lnTo>
                  <a:pt x="6265760" y="0"/>
                </a:lnTo>
                <a:lnTo>
                  <a:pt x="6265760" y="1709928"/>
                </a:lnTo>
                <a:lnTo>
                  <a:pt x="795246" y="1709928"/>
                </a:lnTo>
                <a:lnTo>
                  <a:pt x="790682" y="1700078"/>
                </a:lnTo>
                <a:lnTo>
                  <a:pt x="787724" y="1700078"/>
                </a:lnTo>
                <a:close/>
              </a:path>
            </a:pathLst>
          </a:cu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541494"/>
            <a:ext cx="4280673" cy="36354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100 most destructive invasive species worldwide</a:t>
            </a:r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most destructive pests of hardwood trees in E USA 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 includes 500 species of trees, shrubs and plants</a:t>
            </a:r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BCs highest priority for forest health funding; </a:t>
            </a:r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International trade and export controls require eradication </a:t>
            </a:r>
          </a:p>
          <a:p>
            <a:pPr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2020 </a:t>
            </a:r>
            <a:r>
              <a:rPr lang="en-US" sz="1700" b="1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Btk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spray areas: Surrey, Campbell River and </a:t>
            </a:r>
            <a:r>
              <a:rPr lang="en-US" sz="1700" b="1" kern="1200" dirty="0">
                <a:solidFill>
                  <a:schemeClr val="bg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Castlegar</a:t>
            </a:r>
          </a:p>
          <a:p>
            <a:pPr indent="-228600" defTabSz="914400"/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D29713-B9C8-4B84-9A27-1482823A8F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7" r="-2" b="4672"/>
          <a:stretch/>
        </p:blipFill>
        <p:spPr>
          <a:xfrm>
            <a:off x="5041115" y="1709929"/>
            <a:ext cx="4102885" cy="1709928"/>
          </a:xfrm>
          <a:custGeom>
            <a:avLst/>
            <a:gdLst>
              <a:gd name="connsiteX0" fmla="*/ 0 w 5470513"/>
              <a:gd name="connsiteY0" fmla="*/ 0 h 1709928"/>
              <a:gd name="connsiteX1" fmla="*/ 5470513 w 5470513"/>
              <a:gd name="connsiteY1" fmla="*/ 0 h 1709928"/>
              <a:gd name="connsiteX2" fmla="*/ 5470513 w 5470513"/>
              <a:gd name="connsiteY2" fmla="*/ 1709928 h 1709928"/>
              <a:gd name="connsiteX3" fmla="*/ 792289 w 5470513"/>
              <a:gd name="connsiteY3" fmla="*/ 1709928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513" h="1709928">
                <a:moveTo>
                  <a:pt x="0" y="0"/>
                </a:moveTo>
                <a:lnTo>
                  <a:pt x="5470513" y="0"/>
                </a:lnTo>
                <a:lnTo>
                  <a:pt x="5470513" y="1709928"/>
                </a:lnTo>
                <a:lnTo>
                  <a:pt x="792289" y="1709928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307ED-9CA3-4367-8E68-10548B796C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9" r="3" b="20894"/>
          <a:stretch/>
        </p:blipFill>
        <p:spPr>
          <a:xfrm>
            <a:off x="5632098" y="3410554"/>
            <a:ext cx="3511902" cy="1709928"/>
          </a:xfrm>
          <a:custGeom>
            <a:avLst/>
            <a:gdLst>
              <a:gd name="connsiteX0" fmla="*/ 0 w 4682536"/>
              <a:gd name="connsiteY0" fmla="*/ 0 h 1709928"/>
              <a:gd name="connsiteX1" fmla="*/ 4682536 w 4682536"/>
              <a:gd name="connsiteY1" fmla="*/ 0 h 1709928"/>
              <a:gd name="connsiteX2" fmla="*/ 4682536 w 4682536"/>
              <a:gd name="connsiteY2" fmla="*/ 1709928 h 1709928"/>
              <a:gd name="connsiteX3" fmla="*/ 792291 w 4682536"/>
              <a:gd name="connsiteY3" fmla="*/ 1709928 h 1709928"/>
              <a:gd name="connsiteX4" fmla="*/ 404649 w 4682536"/>
              <a:gd name="connsiteY4" fmla="*/ 873316 h 1709928"/>
              <a:gd name="connsiteX5" fmla="*/ 404648 w 4682536"/>
              <a:gd name="connsiteY5" fmla="*/ 873316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36" h="1709928">
                <a:moveTo>
                  <a:pt x="0" y="0"/>
                </a:moveTo>
                <a:lnTo>
                  <a:pt x="4682536" y="0"/>
                </a:lnTo>
                <a:lnTo>
                  <a:pt x="4682536" y="1709928"/>
                </a:lnTo>
                <a:lnTo>
                  <a:pt x="792291" y="1709928"/>
                </a:lnTo>
                <a:lnTo>
                  <a:pt x="404649" y="873316"/>
                </a:lnTo>
                <a:lnTo>
                  <a:pt x="404648" y="873316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F1B2F-88BA-450A-B977-A2FEA62DCC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r="2" b="25254"/>
          <a:stretch/>
        </p:blipFill>
        <p:spPr>
          <a:xfrm>
            <a:off x="5514026" y="5120483"/>
            <a:ext cx="3629973" cy="1737518"/>
          </a:xfrm>
          <a:custGeom>
            <a:avLst/>
            <a:gdLst>
              <a:gd name="connsiteX0" fmla="*/ 949721 w 4839964"/>
              <a:gd name="connsiteY0" fmla="*/ 0 h 1737518"/>
              <a:gd name="connsiteX1" fmla="*/ 4839964 w 4839964"/>
              <a:gd name="connsiteY1" fmla="*/ 0 h 1737518"/>
              <a:gd name="connsiteX2" fmla="*/ 4839964 w 4839964"/>
              <a:gd name="connsiteY2" fmla="*/ 1737518 h 1737518"/>
              <a:gd name="connsiteX3" fmla="*/ 0 w 4839964"/>
              <a:gd name="connsiteY3" fmla="*/ 1737518 h 1737518"/>
              <a:gd name="connsiteX4" fmla="*/ 0 w 4839964"/>
              <a:gd name="connsiteY4" fmla="*/ 1737517 h 1737518"/>
              <a:gd name="connsiteX5" fmla="*/ 1750164 w 4839964"/>
              <a:gd name="connsiteY5" fmla="*/ 1737517 h 1737518"/>
              <a:gd name="connsiteX6" fmla="*/ 1750164 w 4839964"/>
              <a:gd name="connsiteY6" fmla="*/ 1737516 h 1737518"/>
              <a:gd name="connsiteX7" fmla="*/ 1754794 w 4839964"/>
              <a:gd name="connsiteY7" fmla="*/ 1737516 h 173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9964" h="1737518">
                <a:moveTo>
                  <a:pt x="949721" y="0"/>
                </a:moveTo>
                <a:lnTo>
                  <a:pt x="4839964" y="0"/>
                </a:lnTo>
                <a:lnTo>
                  <a:pt x="4839964" y="1737518"/>
                </a:lnTo>
                <a:lnTo>
                  <a:pt x="0" y="1737518"/>
                </a:lnTo>
                <a:lnTo>
                  <a:pt x="0" y="1737517"/>
                </a:lnTo>
                <a:lnTo>
                  <a:pt x="1750164" y="1737517"/>
                </a:lnTo>
                <a:lnTo>
                  <a:pt x="1750164" y="1737516"/>
                </a:lnTo>
                <a:lnTo>
                  <a:pt x="1754794" y="17375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2082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7A73DE-467D-4367-BEC0-884A4749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KBR 2019/2020</a:t>
            </a:r>
            <a:br>
              <a:rPr lang="en-CA" dirty="0"/>
            </a:br>
            <a:r>
              <a:rPr lang="en-CA" dirty="0"/>
              <a:t>Bark Beetle Funding Actual (Request)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9AA42B-8B1D-48E0-9D8E-2DD7354EA2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100399"/>
              </p:ext>
            </p:extLst>
          </p:nvPr>
        </p:nvGraphicFramePr>
        <p:xfrm>
          <a:off x="683568" y="1700808"/>
          <a:ext cx="8003232" cy="4464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4101388138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60270773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374605960"/>
                    </a:ext>
                  </a:extLst>
                </a:gridCol>
                <a:gridCol w="2386608">
                  <a:extLst>
                    <a:ext uri="{9D8B030D-6E8A-4147-A177-3AD203B41FA5}">
                      <a16:colId xmlns:a16="http://schemas.microsoft.com/office/drawing/2014/main" val="895925034"/>
                    </a:ext>
                  </a:extLst>
                </a:gridCol>
              </a:tblGrid>
              <a:tr h="53465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 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IBM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IBD/IBS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Total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036472464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DSE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$115,000.00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($156,000.00)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$288,000.00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($269,000.00)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$403,000.00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($425,000.00)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622166737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DRM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$385,775.00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($380,870.37)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$493,225.00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($565,129.63)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$879,000.00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($946,000.00)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234442996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KBR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>
                          <a:effectLst/>
                        </a:rPr>
                        <a:t>$15,000.00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>
                          <a:effectLst/>
                        </a:rPr>
                        <a:t>$14,000.00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$29,000.00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228459720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b="1" u="none" strike="noStrike" dirty="0">
                          <a:effectLst/>
                        </a:rPr>
                        <a:t>Total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$515,775.00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$795,225.00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$1,311,000.00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13203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923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7A73DE-467D-4367-BEC0-884A4749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dirty="0"/>
              <a:t>KBR 2019/2020</a:t>
            </a:r>
            <a:br>
              <a:rPr lang="en-CA" dirty="0"/>
            </a:br>
            <a:r>
              <a:rPr lang="en-CA" dirty="0"/>
              <a:t>Bark Beetle Funding Actual (Request)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9AA42B-8B1D-48E0-9D8E-2DD7354EA2C6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83568" y="1700808"/>
          <a:ext cx="8003232" cy="4464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4101388138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60270773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374605960"/>
                    </a:ext>
                  </a:extLst>
                </a:gridCol>
                <a:gridCol w="2386608">
                  <a:extLst>
                    <a:ext uri="{9D8B030D-6E8A-4147-A177-3AD203B41FA5}">
                      <a16:colId xmlns:a16="http://schemas.microsoft.com/office/drawing/2014/main" val="895925034"/>
                    </a:ext>
                  </a:extLst>
                </a:gridCol>
              </a:tblGrid>
              <a:tr h="53465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 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IBM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IBD/IBS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Total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036472464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 dirty="0">
                          <a:effectLst/>
                        </a:rPr>
                        <a:t>DSE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$115,000.00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($156,000.00)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$288,000.00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($269,000.00)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$403,000.00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($425,000.00)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2622166737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DRM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$385,775.00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($380,870.37)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$493,225.00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($565,129.63)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$879,000.00</a:t>
                      </a:r>
                    </a:p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($946,000.00)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3234442996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u="none" strike="noStrike">
                          <a:effectLst/>
                        </a:rPr>
                        <a:t>KBR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>
                          <a:effectLst/>
                        </a:rPr>
                        <a:t>$15,000.00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>
                          <a:effectLst/>
                        </a:rPr>
                        <a:t>$14,000.00</a:t>
                      </a:r>
                      <a:endParaRPr lang="en-CA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u="none" strike="noStrike" dirty="0">
                          <a:effectLst/>
                        </a:rPr>
                        <a:t>$29,000.00</a:t>
                      </a:r>
                      <a:endParaRPr lang="en-CA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228459720"/>
                  </a:ext>
                </a:extLst>
              </a:tr>
              <a:tr h="982461">
                <a:tc>
                  <a:txBody>
                    <a:bodyPr/>
                    <a:lstStyle/>
                    <a:p>
                      <a:pPr algn="l" fontAlgn="b"/>
                      <a:r>
                        <a:rPr lang="en-CA" sz="2400" b="1" u="none" strike="noStrike" dirty="0">
                          <a:effectLst/>
                        </a:rPr>
                        <a:t>Total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$515,775.00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$795,225.00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2400" b="1" u="none" strike="noStrike" dirty="0">
                          <a:effectLst/>
                        </a:rPr>
                        <a:t>$1,311,000.00</a:t>
                      </a:r>
                      <a:endParaRPr lang="en-CA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43" marR="5443" marT="5443" marB="0" anchor="b"/>
                </a:tc>
                <a:extLst>
                  <a:ext uri="{0D108BD9-81ED-4DB2-BD59-A6C34878D82A}">
                    <a16:rowId xmlns:a16="http://schemas.microsoft.com/office/drawing/2014/main" val="113203409"/>
                  </a:ext>
                </a:extLst>
              </a:tr>
            </a:tbl>
          </a:graphicData>
        </a:graphic>
      </p:graphicFrame>
      <p:sp>
        <p:nvSpPr>
          <p:cNvPr id="5" name="Plaque 4">
            <a:extLst>
              <a:ext uri="{FF2B5EF4-FFF2-40B4-BE49-F238E27FC236}">
                <a16:creationId xmlns:a16="http://schemas.microsoft.com/office/drawing/2014/main" id="{0B36DDB0-0436-4189-BC67-05E3A6EAECDB}"/>
              </a:ext>
            </a:extLst>
          </p:cNvPr>
          <p:cNvSpPr/>
          <p:nvPr/>
        </p:nvSpPr>
        <p:spPr>
          <a:xfrm>
            <a:off x="1835696" y="1700808"/>
            <a:ext cx="5328592" cy="3190663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/>
              <a:t>Total Provincial Forest Health Budget</a:t>
            </a:r>
          </a:p>
          <a:p>
            <a:pPr algn="ctr"/>
            <a:r>
              <a:rPr lang="en-CA" sz="4000" dirty="0"/>
              <a:t>$6.035M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57F4A76-03FA-4F5B-A27C-85BD6D3B19E7}"/>
              </a:ext>
            </a:extLst>
          </p:cNvPr>
          <p:cNvSpPr/>
          <p:nvPr/>
        </p:nvSpPr>
        <p:spPr>
          <a:xfrm>
            <a:off x="3995936" y="5417910"/>
            <a:ext cx="2808312" cy="1179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Plus $212,000 outside of bark beetles</a:t>
            </a:r>
          </a:p>
        </p:txBody>
      </p:sp>
    </p:spTree>
    <p:extLst>
      <p:ext uri="{BB962C8B-B14F-4D97-AF65-F5344CB8AC3E}">
        <p14:creationId xmlns:p14="http://schemas.microsoft.com/office/powerpoint/2010/main" val="252631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EC32E8-36C8-4479-BD90-622CBAC1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6657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2020/2021 Draft Budget Asks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CB0E89-4F19-4D23-A4E5-AC800AFFB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051097"/>
              </p:ext>
            </p:extLst>
          </p:nvPr>
        </p:nvGraphicFramePr>
        <p:xfrm>
          <a:off x="152254" y="2626033"/>
          <a:ext cx="8884242" cy="2665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725">
                  <a:extLst>
                    <a:ext uri="{9D8B030D-6E8A-4147-A177-3AD203B41FA5}">
                      <a16:colId xmlns:a16="http://schemas.microsoft.com/office/drawing/2014/main" val="3230189906"/>
                    </a:ext>
                  </a:extLst>
                </a:gridCol>
                <a:gridCol w="986725">
                  <a:extLst>
                    <a:ext uri="{9D8B030D-6E8A-4147-A177-3AD203B41FA5}">
                      <a16:colId xmlns:a16="http://schemas.microsoft.com/office/drawing/2014/main" val="3858012272"/>
                    </a:ext>
                  </a:extLst>
                </a:gridCol>
                <a:gridCol w="986725">
                  <a:extLst>
                    <a:ext uri="{9D8B030D-6E8A-4147-A177-3AD203B41FA5}">
                      <a16:colId xmlns:a16="http://schemas.microsoft.com/office/drawing/2014/main" val="852238092"/>
                    </a:ext>
                  </a:extLst>
                </a:gridCol>
                <a:gridCol w="986725">
                  <a:extLst>
                    <a:ext uri="{9D8B030D-6E8A-4147-A177-3AD203B41FA5}">
                      <a16:colId xmlns:a16="http://schemas.microsoft.com/office/drawing/2014/main" val="3341585633"/>
                    </a:ext>
                  </a:extLst>
                </a:gridCol>
                <a:gridCol w="986725">
                  <a:extLst>
                    <a:ext uri="{9D8B030D-6E8A-4147-A177-3AD203B41FA5}">
                      <a16:colId xmlns:a16="http://schemas.microsoft.com/office/drawing/2014/main" val="1809838090"/>
                    </a:ext>
                  </a:extLst>
                </a:gridCol>
                <a:gridCol w="986725">
                  <a:extLst>
                    <a:ext uri="{9D8B030D-6E8A-4147-A177-3AD203B41FA5}">
                      <a16:colId xmlns:a16="http://schemas.microsoft.com/office/drawing/2014/main" val="1989280097"/>
                    </a:ext>
                  </a:extLst>
                </a:gridCol>
                <a:gridCol w="990442">
                  <a:extLst>
                    <a:ext uri="{9D8B030D-6E8A-4147-A177-3AD203B41FA5}">
                      <a16:colId xmlns:a16="http://schemas.microsoft.com/office/drawing/2014/main" val="3967622112"/>
                    </a:ext>
                  </a:extLst>
                </a:gridCol>
                <a:gridCol w="893330">
                  <a:extLst>
                    <a:ext uri="{9D8B030D-6E8A-4147-A177-3AD203B41FA5}">
                      <a16:colId xmlns:a16="http://schemas.microsoft.com/office/drawing/2014/main" val="106116128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30185614"/>
                    </a:ext>
                  </a:extLst>
                </a:gridCol>
              </a:tblGrid>
              <a:tr h="907121">
                <a:tc>
                  <a:txBody>
                    <a:bodyPr/>
                    <a:lstStyle/>
                    <a:p>
                      <a:endParaRPr lang="en-CA" sz="1500" dirty="0"/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 dirty="0"/>
                        <a:t>Gypsy moth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 dirty="0"/>
                        <a:t>AOS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 dirty="0"/>
                        <a:t>SB/DFB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/>
                        <a:t>MBP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/>
                        <a:t>WSBW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/>
                        <a:t>FH Strategy Updates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/>
                        <a:t>Monitor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r>
                        <a:rPr lang="en-CA" sz="1500" dirty="0"/>
                        <a:t>Total</a:t>
                      </a:r>
                    </a:p>
                  </a:txBody>
                  <a:tcPr marL="99931" marR="99931" marT="49965" marB="49965"/>
                </a:tc>
                <a:extLst>
                  <a:ext uri="{0D108BD9-81ED-4DB2-BD59-A6C34878D82A}">
                    <a16:rowId xmlns:a16="http://schemas.microsoft.com/office/drawing/2014/main" val="3636715030"/>
                  </a:ext>
                </a:extLst>
              </a:tr>
              <a:tr h="439695">
                <a:tc>
                  <a:txBody>
                    <a:bodyPr/>
                    <a:lstStyle/>
                    <a:p>
                      <a:r>
                        <a:rPr lang="en-CA" sz="1500"/>
                        <a:t>DSE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$240,000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$165,000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$405,000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968488382"/>
                  </a:ext>
                </a:extLst>
              </a:tr>
              <a:tr h="439695">
                <a:tc>
                  <a:txBody>
                    <a:bodyPr/>
                    <a:lstStyle/>
                    <a:p>
                      <a:r>
                        <a:rPr lang="en-CA" sz="1500"/>
                        <a:t>DRM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$581,513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$392,345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$978,858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170715026"/>
                  </a:ext>
                </a:extLst>
              </a:tr>
              <a:tr h="439695">
                <a:tc>
                  <a:txBody>
                    <a:bodyPr/>
                    <a:lstStyle/>
                    <a:p>
                      <a:r>
                        <a:rPr lang="en-CA" sz="1500" dirty="0"/>
                        <a:t>KBR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$189,500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$14,000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C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$241,000</a:t>
                      </a:r>
                    </a:p>
                  </a:txBody>
                  <a:tcPr marL="5443" marR="5443" marT="5443" marB="0" anchor="ctr"/>
                </a:tc>
                <a:extLst>
                  <a:ext uri="{0D108BD9-81ED-4DB2-BD59-A6C34878D82A}">
                    <a16:rowId xmlns:a16="http://schemas.microsoft.com/office/drawing/2014/main" val="212943448"/>
                  </a:ext>
                </a:extLst>
              </a:tr>
              <a:tr h="4396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CA" sz="1600" b="1" dirty="0"/>
                        <a:t>Total</a:t>
                      </a:r>
                    </a:p>
                  </a:txBody>
                  <a:tcPr marL="99931" marR="99931" marT="49965" marB="49965"/>
                </a:tc>
                <a:tc>
                  <a:txBody>
                    <a:bodyPr/>
                    <a:lstStyle/>
                    <a:p>
                      <a:pPr algn="r" rtl="0" fontAlgn="ctr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$189,500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$836,513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$571,345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$8,000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rtl="0" fontAlgn="ctr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$6,500</a:t>
                      </a:r>
                    </a:p>
                  </a:txBody>
                  <a:tcPr marL="5443" marR="5443" marT="5443" marB="0"/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</a:pPr>
                      <a:r>
                        <a:rPr lang="en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$1,624,858</a:t>
                      </a:r>
                    </a:p>
                  </a:txBody>
                  <a:tcPr marL="5443" marR="5443" marT="5443" marB="0"/>
                </a:tc>
                <a:extLst>
                  <a:ext uri="{0D108BD9-81ED-4DB2-BD59-A6C34878D82A}">
                    <a16:rowId xmlns:a16="http://schemas.microsoft.com/office/drawing/2014/main" val="1690674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006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FBD61D-CEFB-4B03-BC7A-E5A660A81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CA" sz="3300" dirty="0">
                <a:solidFill>
                  <a:srgbClr val="FFFFFF"/>
                </a:solidFill>
              </a:rPr>
              <a:t>Provincial Direction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2D8C2E0B-C39D-4A5B-9A06-15B0B8C6FA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15574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3004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11E303-26C7-4645-8BBD-39970775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Goal: Healthy, resilient forests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356048-BC64-4EA3-B54B-9F44E369F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5" b="21699"/>
          <a:stretch/>
        </p:blipFill>
        <p:spPr>
          <a:xfrm rot="10800000">
            <a:off x="-1908720" y="0"/>
            <a:ext cx="4752528" cy="35438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3DAC7B-A177-4F23-BF7D-2F09B9F0EB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0"/>
            <a:ext cx="6300192" cy="3543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49A513-6CCE-49D3-B2E7-7B945D43B4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1" t="-823"/>
          <a:stretch/>
        </p:blipFill>
        <p:spPr>
          <a:xfrm rot="5400000">
            <a:off x="-240393" y="3442495"/>
            <a:ext cx="3666922" cy="318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4DA7B8-8B4A-4A7D-97DD-1B25F9751311}"/>
              </a:ext>
            </a:extLst>
          </p:cNvPr>
          <p:cNvSpPr txBox="1"/>
          <p:nvPr/>
        </p:nvSpPr>
        <p:spPr>
          <a:xfrm>
            <a:off x="3608784" y="3543858"/>
            <a:ext cx="51125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u="sng" dirty="0"/>
              <a:t>Goal</a:t>
            </a:r>
            <a:r>
              <a:rPr lang="en-CA" sz="4000" dirty="0"/>
              <a:t>: </a:t>
            </a:r>
          </a:p>
          <a:p>
            <a:pPr algn="ctr"/>
            <a:r>
              <a:rPr lang="en-CA" sz="4000" dirty="0"/>
              <a:t>Healthy, Resilient Forests, through </a:t>
            </a:r>
          </a:p>
          <a:p>
            <a:pPr algn="ctr"/>
            <a:r>
              <a:rPr lang="en-CA" sz="4000" dirty="0"/>
              <a:t>Pro-Active Management</a:t>
            </a:r>
          </a:p>
        </p:txBody>
      </p:sp>
    </p:spTree>
    <p:extLst>
      <p:ext uri="{BB962C8B-B14F-4D97-AF65-F5344CB8AC3E}">
        <p14:creationId xmlns:p14="http://schemas.microsoft.com/office/powerpoint/2010/main" val="3121161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3381</TotalTime>
  <Words>973</Words>
  <Application>Microsoft Office PowerPoint</Application>
  <PresentationFormat>On-screen Show (4:3)</PresentationFormat>
  <Paragraphs>284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Update on Forest Health for RMT: Kootenay Boundary Region</vt:lpstr>
      <vt:lpstr>Overview</vt:lpstr>
      <vt:lpstr>Regional Entomologist Role</vt:lpstr>
      <vt:lpstr>1. Monitor local FH conditions</vt:lpstr>
      <vt:lpstr>1. Monitor local FH conditions</vt:lpstr>
      <vt:lpstr>2. Deliver Operational Programs</vt:lpstr>
      <vt:lpstr>3. Gather and Analyze   Forest Health Research Data </vt:lpstr>
      <vt:lpstr>4. Provide extension and expert consultative services to local decision makers, industry, and the public</vt:lpstr>
      <vt:lpstr>Drought</vt:lpstr>
      <vt:lpstr>Drought</vt:lpstr>
      <vt:lpstr>Historical trends &amp; current issues Douglas-fir Beetle</vt:lpstr>
      <vt:lpstr>Historical trends &amp; current issues Mountain Pine Beetle</vt:lpstr>
      <vt:lpstr>Historical trends &amp; current issues Spruce Beetle</vt:lpstr>
      <vt:lpstr>Historical trends &amp; current issues Western Balsam Bark Beetle</vt:lpstr>
      <vt:lpstr>Western balsam bark beetle</vt:lpstr>
      <vt:lpstr>PowerPoint Presentation</vt:lpstr>
      <vt:lpstr>Bark Beetle Program Summaries  2019-2020 Estimates</vt:lpstr>
      <vt:lpstr>Western Spruce Budworm</vt:lpstr>
      <vt:lpstr>Western Spruce Budworm</vt:lpstr>
      <vt:lpstr>Douglas-fir tussock moth</vt:lpstr>
      <vt:lpstr>Western Hemlock Looper</vt:lpstr>
      <vt:lpstr>Gypsy Moth</vt:lpstr>
      <vt:lpstr>KBR 2019/2020 Bark Beetle Funding Actual (Request)</vt:lpstr>
      <vt:lpstr>KBR 2019/2020 Bark Beetle Funding Actual (Request)</vt:lpstr>
      <vt:lpstr>2020/2021 Draft Budget Asks</vt:lpstr>
      <vt:lpstr>Provincial Direction</vt:lpstr>
      <vt:lpstr>Goal: Healthy, resilient forests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Forest Health: Kootenay Boundary Region</dc:title>
  <dc:creator>Duthie-Holt, Marnie FLNR:EX</dc:creator>
  <cp:lastModifiedBy>Duthie-Holt, Marnie FLNR:EX</cp:lastModifiedBy>
  <cp:revision>15</cp:revision>
  <cp:lastPrinted>2019-11-06T20:13:50Z</cp:lastPrinted>
  <dcterms:created xsi:type="dcterms:W3CDTF">2019-10-25T20:33:54Z</dcterms:created>
  <dcterms:modified xsi:type="dcterms:W3CDTF">2019-11-06T20:26:21Z</dcterms:modified>
</cp:coreProperties>
</file>